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51" r:id="rId3"/>
    <p:sldMasterId id="2147483654" r:id="rId4"/>
    <p:sldMasterId id="2147483657" r:id="rId5"/>
  </p:sldMasterIdLst>
  <p:notesMasterIdLst>
    <p:notesMasterId r:id="rId7"/>
  </p:notesMasterIdLst>
  <p:handoutMasterIdLst>
    <p:handoutMasterId r:id="rId18"/>
  </p:handoutMasterIdLst>
  <p:sldIdLst>
    <p:sldId id="256" r:id="rId6"/>
    <p:sldId id="257" r:id="rId8"/>
    <p:sldId id="258" r:id="rId9"/>
    <p:sldId id="259" r:id="rId10"/>
    <p:sldId id="260" r:id="rId11"/>
    <p:sldId id="267" r:id="rId12"/>
    <p:sldId id="269" r:id="rId13"/>
    <p:sldId id="268" r:id="rId14"/>
    <p:sldId id="261" r:id="rId15"/>
    <p:sldId id="262" r:id="rId16"/>
    <p:sldId id="263" r:id="rId17"/>
  </p:sldIdLst>
  <p:sldSz cx="12192000" cy="6858000"/>
  <p:notesSz cx="6858000" cy="9144000"/>
  <p:custDataLst>
    <p:tags r:id="rId22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077" userDrawn="1">
          <p15:clr>
            <a:srgbClr val="747775"/>
          </p15:clr>
        </p15:guide>
        <p15:guide id="2" pos="384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E21"/>
    <a:srgbClr val="EBF0E6"/>
    <a:srgbClr val="4456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2077"/>
        <p:guide pos="384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gs" Target="tags/tag86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949820" y="7446288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453820" y="7446288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15420" y="7446288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949820" y="7446288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453820" y="7446288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15420" y="7446288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949820" y="7446288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453820" y="7446288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15420" y="7446288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949820" y="7446288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453820" y="7446288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215420" y="7446288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svg"/><Relationship Id="rId8" Type="http://schemas.openxmlformats.org/officeDocument/2006/relationships/image" Target="../media/image8.png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1.png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1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svg"/><Relationship Id="rId8" Type="http://schemas.openxmlformats.org/officeDocument/2006/relationships/image" Target="../media/image26.png"/><Relationship Id="rId7" Type="http://schemas.openxmlformats.org/officeDocument/2006/relationships/image" Target="../media/image25.svg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3" Type="http://schemas.openxmlformats.org/officeDocument/2006/relationships/image" Target="../media/image21.svg"/><Relationship Id="rId28" Type="http://schemas.openxmlformats.org/officeDocument/2006/relationships/notesSlide" Target="../notesSlides/notesSlide4.xml"/><Relationship Id="rId27" Type="http://schemas.openxmlformats.org/officeDocument/2006/relationships/slideLayout" Target="../slideLayouts/slideLayout1.xml"/><Relationship Id="rId26" Type="http://schemas.openxmlformats.org/officeDocument/2006/relationships/image" Target="../media/image43.png"/><Relationship Id="rId25" Type="http://schemas.openxmlformats.org/officeDocument/2006/relationships/image" Target="../media/image42.png"/><Relationship Id="rId24" Type="http://schemas.openxmlformats.org/officeDocument/2006/relationships/image" Target="../media/image10.png"/><Relationship Id="rId23" Type="http://schemas.openxmlformats.org/officeDocument/2006/relationships/image" Target="../media/image41.svg"/><Relationship Id="rId22" Type="http://schemas.openxmlformats.org/officeDocument/2006/relationships/image" Target="../media/image40.png"/><Relationship Id="rId21" Type="http://schemas.openxmlformats.org/officeDocument/2006/relationships/image" Target="../media/image39.svg"/><Relationship Id="rId20" Type="http://schemas.openxmlformats.org/officeDocument/2006/relationships/image" Target="../media/image38.png"/><Relationship Id="rId2" Type="http://schemas.openxmlformats.org/officeDocument/2006/relationships/image" Target="../media/image20.png"/><Relationship Id="rId19" Type="http://schemas.openxmlformats.org/officeDocument/2006/relationships/image" Target="../media/image37.svg"/><Relationship Id="rId18" Type="http://schemas.openxmlformats.org/officeDocument/2006/relationships/image" Target="../media/image36.png"/><Relationship Id="rId17" Type="http://schemas.openxmlformats.org/officeDocument/2006/relationships/image" Target="../media/image35.svg"/><Relationship Id="rId16" Type="http://schemas.openxmlformats.org/officeDocument/2006/relationships/image" Target="../media/image34.png"/><Relationship Id="rId15" Type="http://schemas.openxmlformats.org/officeDocument/2006/relationships/image" Target="../media/image33.svg"/><Relationship Id="rId14" Type="http://schemas.openxmlformats.org/officeDocument/2006/relationships/image" Target="../media/image32.png"/><Relationship Id="rId13" Type="http://schemas.openxmlformats.org/officeDocument/2006/relationships/image" Target="../media/image31.svg"/><Relationship Id="rId12" Type="http://schemas.openxmlformats.org/officeDocument/2006/relationships/image" Target="../media/image30.png"/><Relationship Id="rId11" Type="http://schemas.openxmlformats.org/officeDocument/2006/relationships/image" Target="../media/image29.svg"/><Relationship Id="rId10" Type="http://schemas.openxmlformats.org/officeDocument/2006/relationships/image" Target="../media/image28.png"/><Relationship Id="rId1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png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Relationship Id="rId3" Type="http://schemas.openxmlformats.org/officeDocument/2006/relationships/tags" Target="../tags/tag30.xml"/><Relationship Id="rId25" Type="http://schemas.openxmlformats.org/officeDocument/2006/relationships/notesSlide" Target="../notesSlides/notesSlide5.xml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10.png"/><Relationship Id="rId22" Type="http://schemas.openxmlformats.org/officeDocument/2006/relationships/tags" Target="../tags/tag41.xml"/><Relationship Id="rId21" Type="http://schemas.openxmlformats.org/officeDocument/2006/relationships/tags" Target="../tags/tag40.xml"/><Relationship Id="rId20" Type="http://schemas.openxmlformats.org/officeDocument/2006/relationships/image" Target="../media/image52.svg"/><Relationship Id="rId2" Type="http://schemas.openxmlformats.org/officeDocument/2006/relationships/tags" Target="../tags/tag29.xml"/><Relationship Id="rId19" Type="http://schemas.openxmlformats.org/officeDocument/2006/relationships/image" Target="../media/image51.png"/><Relationship Id="rId18" Type="http://schemas.openxmlformats.org/officeDocument/2006/relationships/tags" Target="../tags/tag39.xml"/><Relationship Id="rId17" Type="http://schemas.openxmlformats.org/officeDocument/2006/relationships/tags" Target="../tags/tag38.xml"/><Relationship Id="rId16" Type="http://schemas.openxmlformats.org/officeDocument/2006/relationships/tags" Target="../tags/tag37.xml"/><Relationship Id="rId15" Type="http://schemas.openxmlformats.org/officeDocument/2006/relationships/image" Target="../media/image50.svg"/><Relationship Id="rId14" Type="http://schemas.openxmlformats.org/officeDocument/2006/relationships/image" Target="../media/image49.png"/><Relationship Id="rId13" Type="http://schemas.openxmlformats.org/officeDocument/2006/relationships/tags" Target="../tags/tag36.xml"/><Relationship Id="rId12" Type="http://schemas.openxmlformats.org/officeDocument/2006/relationships/tags" Target="../tags/tag35.xml"/><Relationship Id="rId11" Type="http://schemas.openxmlformats.org/officeDocument/2006/relationships/tags" Target="../tags/tag34.xml"/><Relationship Id="rId10" Type="http://schemas.openxmlformats.org/officeDocument/2006/relationships/image" Target="../media/image48.svg"/><Relationship Id="rId1" Type="http://schemas.openxmlformats.org/officeDocument/2006/relationships/image" Target="../media/image4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44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4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1" Type="http://schemas.openxmlformats.org/officeDocument/2006/relationships/image" Target="../media/image44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image" Target="../media/image53.png"/><Relationship Id="rId5" Type="http://schemas.openxmlformats.org/officeDocument/2006/relationships/tags" Target="../tags/tag45.xml"/><Relationship Id="rId4" Type="http://schemas.openxmlformats.org/officeDocument/2006/relationships/image" Target="../media/image11.png"/><Relationship Id="rId37" Type="http://schemas.openxmlformats.org/officeDocument/2006/relationships/notesSlide" Target="../notesSlides/notesSlide9.xml"/><Relationship Id="rId36" Type="http://schemas.openxmlformats.org/officeDocument/2006/relationships/slideLayout" Target="../slideLayouts/slideLayout1.xml"/><Relationship Id="rId35" Type="http://schemas.openxmlformats.org/officeDocument/2006/relationships/image" Target="../media/image18.png"/><Relationship Id="rId34" Type="http://schemas.openxmlformats.org/officeDocument/2006/relationships/image" Target="../media/image60.png"/><Relationship Id="rId33" Type="http://schemas.openxmlformats.org/officeDocument/2006/relationships/image" Target="../media/image59.png"/><Relationship Id="rId32" Type="http://schemas.openxmlformats.org/officeDocument/2006/relationships/image" Target="../media/image58.png"/><Relationship Id="rId31" Type="http://schemas.openxmlformats.org/officeDocument/2006/relationships/image" Target="../media/image57.png"/><Relationship Id="rId30" Type="http://schemas.openxmlformats.org/officeDocument/2006/relationships/tags" Target="../tags/tag66.xml"/><Relationship Id="rId3" Type="http://schemas.openxmlformats.org/officeDocument/2006/relationships/tags" Target="../tags/tag44.xml"/><Relationship Id="rId29" Type="http://schemas.openxmlformats.org/officeDocument/2006/relationships/tags" Target="../tags/tag65.xml"/><Relationship Id="rId28" Type="http://schemas.openxmlformats.org/officeDocument/2006/relationships/tags" Target="../tags/tag64.xml"/><Relationship Id="rId27" Type="http://schemas.openxmlformats.org/officeDocument/2006/relationships/tags" Target="../tags/tag63.xml"/><Relationship Id="rId26" Type="http://schemas.openxmlformats.org/officeDocument/2006/relationships/tags" Target="../tags/tag62.xml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tags" Target="../tags/tag59.xml"/><Relationship Id="rId22" Type="http://schemas.openxmlformats.org/officeDocument/2006/relationships/tags" Target="../tags/tag58.xml"/><Relationship Id="rId21" Type="http://schemas.openxmlformats.org/officeDocument/2006/relationships/tags" Target="../tags/tag57.xml"/><Relationship Id="rId20" Type="http://schemas.openxmlformats.org/officeDocument/2006/relationships/tags" Target="../tags/tag56.xml"/><Relationship Id="rId2" Type="http://schemas.openxmlformats.org/officeDocument/2006/relationships/tags" Target="../tags/tag43.xml"/><Relationship Id="rId19" Type="http://schemas.openxmlformats.org/officeDocument/2006/relationships/tags" Target="../tags/tag55.xml"/><Relationship Id="rId18" Type="http://schemas.openxmlformats.org/officeDocument/2006/relationships/image" Target="../media/image56.png"/><Relationship Id="rId17" Type="http://schemas.openxmlformats.org/officeDocument/2006/relationships/image" Target="../media/image55.png"/><Relationship Id="rId16" Type="http://schemas.openxmlformats.org/officeDocument/2006/relationships/image" Target="../media/image54.png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tags" Target="../tags/tag4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2" Type="http://schemas.openxmlformats.org/officeDocument/2006/relationships/notesSlide" Target="../notesSlides/notesSlide10.xml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11.png"/><Relationship Id="rId2" Type="http://schemas.openxmlformats.org/officeDocument/2006/relationships/tags" Target="../tags/tag68.xml"/><Relationship Id="rId19" Type="http://schemas.openxmlformats.org/officeDocument/2006/relationships/tags" Target="../tags/tag85.xml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tags" Target="../tags/tag6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64.svg"/><Relationship Id="rId3" Type="http://schemas.openxmlformats.org/officeDocument/2006/relationships/image" Target="../media/image6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D1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片合成与生成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453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tx1">
              <a:alpha val="65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16000" y="1397000"/>
            <a:ext cx="762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8B8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PROJECT 2026 | 军事仿真装备专项方案</a:t>
            </a:r>
            <a:endParaRPr lang="en-US" sz="1600" b="1" i="0" u="none" strike="noStrike">
              <a:solidFill>
                <a:srgbClr val="C8B8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016000" y="1905000"/>
            <a:ext cx="889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50800" dist="38100" dir="2700000" sx="1000" sy="1000" algn="tl" rotWithShape="0">
              <a:prstClr val="black">
                <a:alpha val="51000"/>
              </a:prstClr>
            </a:outerShdw>
          </a:effectLst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上海</a:t>
            </a:r>
            <a:r>
              <a:rPr lang="zh-CN" altLang="en-US" sz="4000" b="1" i="0" u="none" strike="noStrike"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淮潼</a:t>
            </a:r>
            <a:r>
              <a:rPr lang="en-US" sz="4000" b="1" i="0" u="none" strike="noStrike"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充气靶标产品报价方案</a:t>
            </a:r>
            <a:endParaRPr lang="en-US" sz="4000" b="1" i="0" u="none" strike="noStrike"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16000" y="2730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FFFFFF">
                    <a:alpha val="8509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核心标的：</a:t>
            </a:r>
            <a:r>
              <a:rPr lang="zh-CN" altLang="en-US" sz="2400" b="0" i="0" u="none" strike="noStrike">
                <a:solidFill>
                  <a:srgbClr val="FFFFFF">
                    <a:alpha val="8509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充气假目标导弹、中美装备充气</a:t>
            </a:r>
            <a:r>
              <a:rPr lang="zh-CN" altLang="en-US" sz="2400" b="0" i="0" u="none" strike="noStrike">
                <a:solidFill>
                  <a:srgbClr val="FFFFFF">
                    <a:alpha val="8509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靶标</a:t>
            </a:r>
            <a:endParaRPr lang="zh-CN" altLang="en-US" sz="2400" b="0" i="0" u="none" strike="noStrike">
              <a:solidFill>
                <a:srgbClr val="FFFFFF">
                  <a:alpha val="85098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16000" y="3429000"/>
            <a:ext cx="1016000" cy="50800"/>
          </a:xfrm>
          <a:prstGeom prst="roundRect">
            <a:avLst>
              <a:gd name="adj" fmla="val 0"/>
            </a:avLst>
          </a:prstGeom>
          <a:solidFill>
            <a:srgbClr val="C8B88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016000" y="3937000"/>
            <a:ext cx="2413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C8B88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0000" y="4241800"/>
            <a:ext cx="508000" cy="508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905000" y="4191000"/>
            <a:ext cx="139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1:1 精准还原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外形/细节高度仿真</a:t>
            </a:r>
            <a:endParaRPr lang="en-US" sz="1200" b="0" i="0" u="none" strike="noStrike">
              <a:solidFill>
                <a:srgbClr val="FFFFFF">
                  <a:alpha val="6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619500" y="3937000"/>
            <a:ext cx="2413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C8B88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73500" y="4318000"/>
            <a:ext cx="508000" cy="508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08500" y="4191000"/>
            <a:ext cx="139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抗打击材质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耐磨/抗紫外线老化</a:t>
            </a:r>
            <a:endParaRPr lang="en-US" sz="1200" b="0" i="0" u="none" strike="noStrike">
              <a:solidFill>
                <a:srgbClr val="FFFFFF">
                  <a:alpha val="6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223000" y="3937000"/>
            <a:ext cx="2413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C8B88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4241800"/>
            <a:ext cx="508000" cy="5080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7112000" y="4191000"/>
            <a:ext cx="139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战术定制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迷彩/尺寸按需调整</a:t>
            </a:r>
            <a:endParaRPr lang="en-US" sz="1200" b="0" i="0" u="none" strike="noStrike">
              <a:solidFill>
                <a:srgbClr val="FFFFFF">
                  <a:alpha val="6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826500" y="3937000"/>
            <a:ext cx="24384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C8B88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80500" y="4318000"/>
            <a:ext cx="508000" cy="508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9715500" y="4191000"/>
            <a:ext cx="1379855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快速部署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充气/回收高效便捷</a:t>
            </a:r>
            <a:endParaRPr lang="en-US" sz="1200" b="0" i="0" u="none" strike="noStrike">
              <a:solidFill>
                <a:srgbClr val="FFFFFF">
                  <a:alpha val="6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0" y="6096000"/>
            <a:ext cx="12192000" cy="7620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0" y="6248400"/>
            <a:ext cx="1219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上海</a:t>
            </a:r>
            <a:r>
              <a:rPr lang="zh-CN" altLang="en-US" sz="14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淮潼</a:t>
            </a:r>
            <a:r>
              <a:rPr lang="en-US" sz="14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充气制品有限公司 | 专业军事仿真装备研发与制造专家</a:t>
            </a:r>
            <a:endParaRPr lang="en-US" sz="1100"/>
          </a:p>
        </p:txBody>
      </p:sp>
      <p:grpSp>
        <p:nvGrpSpPr>
          <p:cNvPr id="42" name="组合 41"/>
          <p:cNvGrpSpPr/>
          <p:nvPr/>
        </p:nvGrpSpPr>
        <p:grpSpPr>
          <a:xfrm>
            <a:off x="8810625" y="502920"/>
            <a:ext cx="2633980" cy="614680"/>
            <a:chOff x="13875" y="792"/>
            <a:chExt cx="4148" cy="968"/>
          </a:xfrm>
        </p:grpSpPr>
        <p:pic>
          <p:nvPicPr>
            <p:cNvPr id="40" name="图片 39" descr="D:/浏览器下载/图片1.png图片1"/>
            <p:cNvPicPr>
              <a:picLocks noChangeAspect="1"/>
            </p:cNvPicPr>
            <p:nvPr/>
          </p:nvPicPr>
          <p:blipFill>
            <a:blip r:embed="rId10"/>
            <a:srcRect l="52" r="77610"/>
            <a:stretch>
              <a:fillRect/>
            </a:stretch>
          </p:blipFill>
          <p:spPr>
            <a:xfrm>
              <a:off x="13875" y="798"/>
              <a:ext cx="928" cy="962"/>
            </a:xfrm>
            <a:prstGeom prst="rect">
              <a:avLst/>
            </a:prstGeom>
          </p:spPr>
        </p:pic>
        <p:pic>
          <p:nvPicPr>
            <p:cNvPr id="41" name="图片 40" descr="D:/浏览器下载/图片1.png图片1"/>
            <p:cNvPicPr>
              <a:picLocks noChangeAspect="1"/>
            </p:cNvPicPr>
            <p:nvPr/>
          </p:nvPicPr>
          <p:blipFill>
            <a:blip r:embed="rId10"/>
            <a:srcRect l="24581" r="52"/>
            <a:stretch>
              <a:fillRect/>
            </a:stretch>
          </p:blipFill>
          <p:spPr>
            <a:xfrm>
              <a:off x="14893" y="792"/>
              <a:ext cx="3131" cy="9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365760"/>
            <a:ext cx="762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关于我们 | 上海</a:t>
            </a:r>
            <a:r>
              <a:rPr lang="zh-CN" altLang="en-US" sz="2800" b="1" i="0" u="none" strike="noStrike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淮潼</a:t>
            </a:r>
            <a:r>
              <a:rPr lang="en-US" sz="2800" b="1" i="0" u="none" strike="noStrike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充气制品有限公司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56640"/>
            <a:ext cx="10668000" cy="381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705485" y="1202690"/>
            <a:ext cx="10756900" cy="2689225"/>
          </a:xfrm>
          <a:prstGeom prst="roundRect">
            <a:avLst>
              <a:gd name="adj" fmla="val 11111"/>
            </a:avLst>
          </a:prstGeom>
          <a:solidFill>
            <a:srgbClr val="4A5D23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254000" tIns="152400" rIns="254000" bIns="152400" rtlCol="0" anchor="ctr" anchorCtr="0"/>
          <a:lstStyle/>
          <a:p>
            <a:pPr indent="0" algn="just">
              <a:lnSpc>
                <a:spcPct val="108000"/>
              </a:lnSpc>
              <a:defRPr/>
            </a:pPr>
            <a:endParaRPr lang="zh-CN" altLang="en-US" sz="1600" b="0" i="0" u="none" strike="noStrike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05485" y="4042410"/>
            <a:ext cx="10426700" cy="38798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核心竞争优势</a:t>
            </a:r>
            <a:endParaRPr lang="en-US" sz="24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0" y="6540500"/>
            <a:ext cx="12192000" cy="3175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b="0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专注特种装备研发生产 · 2008-至今</a:t>
            </a:r>
            <a:endParaRPr lang="en-US" b="0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56945" y="1301115"/>
            <a:ext cx="10336530" cy="21996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just">
              <a:lnSpc>
                <a:spcPct val="150000"/>
              </a:lnSpc>
              <a:defRPr/>
            </a:pPr>
            <a:r>
              <a:rPr lang="en-US" altLang="zh-CN" sz="160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      </a:t>
            </a:r>
            <a:r>
              <a:rPr lang="en-US" altLang="zh-CN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上海淮潼公司成立于</a:t>
            </a:r>
            <a:r>
              <a:rPr lang="en-US" altLang="zh-CN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2008</a:t>
            </a:r>
            <a:r>
              <a:rPr lang="zh-CN" altLang="en-US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年，是一家研发、生产和销售充气军事假目标、军事靶标、野战方舱医院、军事帐篷、各类应急帐篷等特种装备的专业性公司。为了定期选代升级现有产品，研发制造新产品，目前公司已与各大学军工系、国有专业研究所等机构开展科研合作。目前我公司在特种装备领域拥有</a:t>
            </a:r>
            <a:r>
              <a:rPr lang="en-US" altLang="zh-CN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100</a:t>
            </a:r>
            <a:r>
              <a:rPr lang="zh-CN" altLang="en-US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多项产品专利，所生产的产品已覆盖民政、应急、消防等系统，所生产的军事假目标、靶标等已覆盖我国六大军种。</a:t>
            </a:r>
            <a:endParaRPr lang="zh-CN" altLang="en-US" b="0" i="0" u="none" strike="noStrike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algn="just">
              <a:lnSpc>
                <a:spcPct val="150000"/>
              </a:lnSpc>
              <a:defRPr/>
            </a:pPr>
            <a:r>
              <a:rPr lang="en-US" altLang="zh-CN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       </a:t>
            </a:r>
            <a:r>
              <a:rPr lang="zh-CN" altLang="en-US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充气军事靶标具有定制各装备外形，快速成型、快速部署、快速撤收、快速转移、抗拉耐磨、抗菌防霉、防火阻燃、抗老化、耐腐蚀等优点，同时具备红外热源探测及雷达探测，假目标金属膜材能反射雷达波段，配备红外发热源满足红外探测，</a:t>
            </a:r>
            <a:r>
              <a:rPr lang="en-US" altLang="zh-CN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1: /</a:t>
            </a:r>
            <a:r>
              <a:rPr lang="zh-CN" altLang="en-US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还原现役装备武器，有声光可见光高仿真迷彩喷涂等，确保作战装备的伪装效果。</a:t>
            </a:r>
            <a:endParaRPr lang="zh-CN" altLang="en-US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7" name="任意多边形 146"/>
          <p:cNvSpPr/>
          <p:nvPr>
            <p:custDataLst>
              <p:tags r:id="rId1"/>
            </p:custDataLst>
          </p:nvPr>
        </p:nvSpPr>
        <p:spPr>
          <a:xfrm>
            <a:off x="9337040" y="4894580"/>
            <a:ext cx="715010" cy="3352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0" h="431">
                <a:moveTo>
                  <a:pt x="725" y="184"/>
                </a:moveTo>
                <a:lnTo>
                  <a:pt x="581" y="400"/>
                </a:lnTo>
                <a:lnTo>
                  <a:pt x="725" y="400"/>
                </a:lnTo>
                <a:lnTo>
                  <a:pt x="725" y="184"/>
                </a:lnTo>
                <a:close/>
                <a:moveTo>
                  <a:pt x="740" y="0"/>
                </a:moveTo>
                <a:lnTo>
                  <a:pt x="842" y="0"/>
                </a:lnTo>
                <a:lnTo>
                  <a:pt x="842" y="400"/>
                </a:lnTo>
                <a:lnTo>
                  <a:pt x="920" y="400"/>
                </a:lnTo>
                <a:lnTo>
                  <a:pt x="920" y="431"/>
                </a:lnTo>
                <a:lnTo>
                  <a:pt x="468" y="431"/>
                </a:lnTo>
                <a:lnTo>
                  <a:pt x="468" y="400"/>
                </a:lnTo>
                <a:lnTo>
                  <a:pt x="740" y="0"/>
                </a:lnTo>
                <a:close/>
                <a:moveTo>
                  <a:pt x="205" y="0"/>
                </a:moveTo>
                <a:cubicBezTo>
                  <a:pt x="266" y="0"/>
                  <a:pt x="313" y="22"/>
                  <a:pt x="348" y="65"/>
                </a:cubicBezTo>
                <a:cubicBezTo>
                  <a:pt x="389" y="117"/>
                  <a:pt x="409" y="203"/>
                  <a:pt x="409" y="323"/>
                </a:cubicBezTo>
                <a:cubicBezTo>
                  <a:pt x="409" y="360"/>
                  <a:pt x="407" y="394"/>
                  <a:pt x="403" y="425"/>
                </a:cubicBezTo>
                <a:lnTo>
                  <a:pt x="402" y="431"/>
                </a:lnTo>
                <a:lnTo>
                  <a:pt x="278" y="431"/>
                </a:lnTo>
                <a:lnTo>
                  <a:pt x="278" y="428"/>
                </a:lnTo>
                <a:cubicBezTo>
                  <a:pt x="281" y="399"/>
                  <a:pt x="282" y="364"/>
                  <a:pt x="282" y="323"/>
                </a:cubicBezTo>
                <a:cubicBezTo>
                  <a:pt x="282" y="248"/>
                  <a:pt x="278" y="197"/>
                  <a:pt x="271" y="170"/>
                </a:cubicBezTo>
                <a:cubicBezTo>
                  <a:pt x="264" y="142"/>
                  <a:pt x="254" y="123"/>
                  <a:pt x="243" y="114"/>
                </a:cubicBezTo>
                <a:cubicBezTo>
                  <a:pt x="232" y="105"/>
                  <a:pt x="219" y="100"/>
                  <a:pt x="205" y="100"/>
                </a:cubicBezTo>
                <a:cubicBezTo>
                  <a:pt x="190" y="100"/>
                  <a:pt x="177" y="105"/>
                  <a:pt x="166" y="114"/>
                </a:cubicBezTo>
                <a:cubicBezTo>
                  <a:pt x="154" y="123"/>
                  <a:pt x="146" y="140"/>
                  <a:pt x="139" y="164"/>
                </a:cubicBezTo>
                <a:cubicBezTo>
                  <a:pt x="131" y="196"/>
                  <a:pt x="127" y="248"/>
                  <a:pt x="127" y="323"/>
                </a:cubicBezTo>
                <a:cubicBezTo>
                  <a:pt x="127" y="364"/>
                  <a:pt x="128" y="399"/>
                  <a:pt x="131" y="426"/>
                </a:cubicBezTo>
                <a:lnTo>
                  <a:pt x="131" y="431"/>
                </a:lnTo>
                <a:lnTo>
                  <a:pt x="6" y="431"/>
                </a:lnTo>
                <a:lnTo>
                  <a:pt x="5" y="424"/>
                </a:lnTo>
                <a:cubicBezTo>
                  <a:pt x="2" y="394"/>
                  <a:pt x="0" y="359"/>
                  <a:pt x="0" y="321"/>
                </a:cubicBezTo>
                <a:cubicBezTo>
                  <a:pt x="0" y="203"/>
                  <a:pt x="21" y="117"/>
                  <a:pt x="62" y="65"/>
                </a:cubicBezTo>
                <a:cubicBezTo>
                  <a:pt x="96" y="22"/>
                  <a:pt x="143" y="0"/>
                  <a:pt x="205" y="0"/>
                </a:cubicBezTo>
                <a:close/>
              </a:path>
            </a:pathLst>
          </a:custGeom>
          <a:solidFill>
            <a:srgbClr val="48BB78">
              <a:alpha val="21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8" name="任意多边形 147"/>
          <p:cNvSpPr/>
          <p:nvPr>
            <p:custDataLst>
              <p:tags r:id="rId2"/>
            </p:custDataLst>
          </p:nvPr>
        </p:nvSpPr>
        <p:spPr>
          <a:xfrm>
            <a:off x="6462395" y="4894580"/>
            <a:ext cx="701040" cy="3352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03" h="431">
                <a:moveTo>
                  <a:pt x="688" y="0"/>
                </a:moveTo>
                <a:cubicBezTo>
                  <a:pt x="747" y="0"/>
                  <a:pt x="795" y="19"/>
                  <a:pt x="831" y="57"/>
                </a:cubicBezTo>
                <a:cubicBezTo>
                  <a:pt x="860" y="88"/>
                  <a:pt x="875" y="123"/>
                  <a:pt x="875" y="162"/>
                </a:cubicBezTo>
                <a:cubicBezTo>
                  <a:pt x="875" y="217"/>
                  <a:pt x="845" y="262"/>
                  <a:pt x="784" y="295"/>
                </a:cubicBezTo>
                <a:cubicBezTo>
                  <a:pt x="820" y="302"/>
                  <a:pt x="849" y="320"/>
                  <a:pt x="871" y="347"/>
                </a:cubicBezTo>
                <a:cubicBezTo>
                  <a:pt x="890" y="370"/>
                  <a:pt x="900" y="398"/>
                  <a:pt x="902" y="431"/>
                </a:cubicBezTo>
                <a:lnTo>
                  <a:pt x="903" y="431"/>
                </a:lnTo>
                <a:lnTo>
                  <a:pt x="779" y="431"/>
                </a:lnTo>
                <a:lnTo>
                  <a:pt x="779" y="428"/>
                </a:lnTo>
                <a:cubicBezTo>
                  <a:pt x="777" y="403"/>
                  <a:pt x="769" y="382"/>
                  <a:pt x="755" y="367"/>
                </a:cubicBezTo>
                <a:cubicBezTo>
                  <a:pt x="738" y="349"/>
                  <a:pt x="719" y="340"/>
                  <a:pt x="695" y="340"/>
                </a:cubicBezTo>
                <a:cubicBezTo>
                  <a:pt x="680" y="340"/>
                  <a:pt x="661" y="343"/>
                  <a:pt x="640" y="349"/>
                </a:cubicBezTo>
                <a:lnTo>
                  <a:pt x="653" y="251"/>
                </a:lnTo>
                <a:cubicBezTo>
                  <a:pt x="686" y="252"/>
                  <a:pt x="711" y="245"/>
                  <a:pt x="728" y="230"/>
                </a:cubicBezTo>
                <a:cubicBezTo>
                  <a:pt x="745" y="215"/>
                  <a:pt x="754" y="195"/>
                  <a:pt x="754" y="170"/>
                </a:cubicBezTo>
                <a:cubicBezTo>
                  <a:pt x="754" y="148"/>
                  <a:pt x="748" y="132"/>
                  <a:pt x="735" y="119"/>
                </a:cubicBezTo>
                <a:cubicBezTo>
                  <a:pt x="722" y="106"/>
                  <a:pt x="706" y="100"/>
                  <a:pt x="685" y="100"/>
                </a:cubicBezTo>
                <a:cubicBezTo>
                  <a:pt x="664" y="100"/>
                  <a:pt x="646" y="107"/>
                  <a:pt x="632" y="121"/>
                </a:cubicBezTo>
                <a:cubicBezTo>
                  <a:pt x="617" y="136"/>
                  <a:pt x="608" y="157"/>
                  <a:pt x="605" y="184"/>
                </a:cubicBezTo>
                <a:lnTo>
                  <a:pt x="494" y="165"/>
                </a:lnTo>
                <a:cubicBezTo>
                  <a:pt x="502" y="127"/>
                  <a:pt x="513" y="96"/>
                  <a:pt x="529" y="74"/>
                </a:cubicBezTo>
                <a:cubicBezTo>
                  <a:pt x="545" y="51"/>
                  <a:pt x="566" y="33"/>
                  <a:pt x="594" y="20"/>
                </a:cubicBezTo>
                <a:cubicBezTo>
                  <a:pt x="622" y="7"/>
                  <a:pt x="654" y="0"/>
                  <a:pt x="688" y="0"/>
                </a:cubicBezTo>
                <a:close/>
                <a:moveTo>
                  <a:pt x="205" y="0"/>
                </a:moveTo>
                <a:cubicBezTo>
                  <a:pt x="266" y="0"/>
                  <a:pt x="313" y="22"/>
                  <a:pt x="348" y="65"/>
                </a:cubicBezTo>
                <a:cubicBezTo>
                  <a:pt x="389" y="117"/>
                  <a:pt x="409" y="203"/>
                  <a:pt x="409" y="323"/>
                </a:cubicBezTo>
                <a:cubicBezTo>
                  <a:pt x="409" y="360"/>
                  <a:pt x="407" y="394"/>
                  <a:pt x="403" y="425"/>
                </a:cubicBezTo>
                <a:lnTo>
                  <a:pt x="402" y="431"/>
                </a:lnTo>
                <a:lnTo>
                  <a:pt x="278" y="431"/>
                </a:lnTo>
                <a:lnTo>
                  <a:pt x="278" y="428"/>
                </a:lnTo>
                <a:cubicBezTo>
                  <a:pt x="281" y="399"/>
                  <a:pt x="282" y="364"/>
                  <a:pt x="282" y="323"/>
                </a:cubicBezTo>
                <a:cubicBezTo>
                  <a:pt x="282" y="248"/>
                  <a:pt x="278" y="197"/>
                  <a:pt x="271" y="170"/>
                </a:cubicBezTo>
                <a:cubicBezTo>
                  <a:pt x="264" y="142"/>
                  <a:pt x="254" y="123"/>
                  <a:pt x="243" y="114"/>
                </a:cubicBezTo>
                <a:cubicBezTo>
                  <a:pt x="232" y="105"/>
                  <a:pt x="219" y="100"/>
                  <a:pt x="205" y="100"/>
                </a:cubicBezTo>
                <a:cubicBezTo>
                  <a:pt x="190" y="100"/>
                  <a:pt x="177" y="105"/>
                  <a:pt x="166" y="114"/>
                </a:cubicBezTo>
                <a:cubicBezTo>
                  <a:pt x="154" y="123"/>
                  <a:pt x="146" y="140"/>
                  <a:pt x="139" y="164"/>
                </a:cubicBezTo>
                <a:cubicBezTo>
                  <a:pt x="131" y="196"/>
                  <a:pt x="127" y="248"/>
                  <a:pt x="127" y="323"/>
                </a:cubicBezTo>
                <a:cubicBezTo>
                  <a:pt x="127" y="364"/>
                  <a:pt x="128" y="399"/>
                  <a:pt x="131" y="426"/>
                </a:cubicBezTo>
                <a:lnTo>
                  <a:pt x="131" y="431"/>
                </a:lnTo>
                <a:lnTo>
                  <a:pt x="6" y="431"/>
                </a:lnTo>
                <a:lnTo>
                  <a:pt x="5" y="424"/>
                </a:lnTo>
                <a:cubicBezTo>
                  <a:pt x="2" y="394"/>
                  <a:pt x="0" y="359"/>
                  <a:pt x="0" y="321"/>
                </a:cubicBezTo>
                <a:cubicBezTo>
                  <a:pt x="0" y="203"/>
                  <a:pt x="21" y="117"/>
                  <a:pt x="62" y="65"/>
                </a:cubicBezTo>
                <a:cubicBezTo>
                  <a:pt x="96" y="22"/>
                  <a:pt x="143" y="0"/>
                  <a:pt x="205" y="0"/>
                </a:cubicBezTo>
                <a:close/>
              </a:path>
            </a:pathLst>
          </a:custGeom>
          <a:solidFill>
            <a:srgbClr val="38B2AC">
              <a:alpha val="21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9" name="任意多边形 148"/>
          <p:cNvSpPr/>
          <p:nvPr>
            <p:custDataLst>
              <p:tags r:id="rId3"/>
            </p:custDataLst>
          </p:nvPr>
        </p:nvSpPr>
        <p:spPr>
          <a:xfrm>
            <a:off x="3583940" y="4894580"/>
            <a:ext cx="696595" cy="3352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97" h="431">
                <a:moveTo>
                  <a:pt x="697" y="0"/>
                </a:moveTo>
                <a:cubicBezTo>
                  <a:pt x="759" y="0"/>
                  <a:pt x="808" y="17"/>
                  <a:pt x="844" y="50"/>
                </a:cubicBezTo>
                <a:cubicBezTo>
                  <a:pt x="879" y="84"/>
                  <a:pt x="897" y="126"/>
                  <a:pt x="897" y="176"/>
                </a:cubicBezTo>
                <a:cubicBezTo>
                  <a:pt x="897" y="204"/>
                  <a:pt x="892" y="231"/>
                  <a:pt x="882" y="257"/>
                </a:cubicBezTo>
                <a:cubicBezTo>
                  <a:pt x="872" y="282"/>
                  <a:pt x="856" y="309"/>
                  <a:pt x="833" y="337"/>
                </a:cubicBezTo>
                <a:cubicBezTo>
                  <a:pt x="819" y="356"/>
                  <a:pt x="792" y="383"/>
                  <a:pt x="754" y="418"/>
                </a:cubicBezTo>
                <a:cubicBezTo>
                  <a:pt x="749" y="422"/>
                  <a:pt x="745" y="426"/>
                  <a:pt x="741" y="430"/>
                </a:cubicBezTo>
                <a:lnTo>
                  <a:pt x="740" y="431"/>
                </a:lnTo>
                <a:lnTo>
                  <a:pt x="580" y="431"/>
                </a:lnTo>
                <a:lnTo>
                  <a:pt x="584" y="427"/>
                </a:lnTo>
                <a:cubicBezTo>
                  <a:pt x="603" y="406"/>
                  <a:pt x="626" y="385"/>
                  <a:pt x="651" y="361"/>
                </a:cubicBezTo>
                <a:cubicBezTo>
                  <a:pt x="705" y="310"/>
                  <a:pt x="739" y="276"/>
                  <a:pt x="751" y="258"/>
                </a:cubicBezTo>
                <a:cubicBezTo>
                  <a:pt x="768" y="233"/>
                  <a:pt x="776" y="208"/>
                  <a:pt x="776" y="184"/>
                </a:cubicBezTo>
                <a:cubicBezTo>
                  <a:pt x="776" y="157"/>
                  <a:pt x="769" y="136"/>
                  <a:pt x="754" y="122"/>
                </a:cubicBezTo>
                <a:cubicBezTo>
                  <a:pt x="740" y="107"/>
                  <a:pt x="719" y="100"/>
                  <a:pt x="694" y="100"/>
                </a:cubicBezTo>
                <a:cubicBezTo>
                  <a:pt x="668" y="100"/>
                  <a:pt x="648" y="108"/>
                  <a:pt x="633" y="123"/>
                </a:cubicBezTo>
                <a:cubicBezTo>
                  <a:pt x="618" y="138"/>
                  <a:pt x="609" y="163"/>
                  <a:pt x="607" y="198"/>
                </a:cubicBezTo>
                <a:lnTo>
                  <a:pt x="487" y="186"/>
                </a:lnTo>
                <a:cubicBezTo>
                  <a:pt x="494" y="120"/>
                  <a:pt x="517" y="72"/>
                  <a:pt x="555" y="43"/>
                </a:cubicBezTo>
                <a:cubicBezTo>
                  <a:pt x="593" y="14"/>
                  <a:pt x="640" y="0"/>
                  <a:pt x="697" y="0"/>
                </a:cubicBezTo>
                <a:close/>
                <a:moveTo>
                  <a:pt x="205" y="0"/>
                </a:moveTo>
                <a:cubicBezTo>
                  <a:pt x="266" y="0"/>
                  <a:pt x="313" y="22"/>
                  <a:pt x="348" y="65"/>
                </a:cubicBezTo>
                <a:cubicBezTo>
                  <a:pt x="389" y="117"/>
                  <a:pt x="409" y="203"/>
                  <a:pt x="409" y="323"/>
                </a:cubicBezTo>
                <a:cubicBezTo>
                  <a:pt x="409" y="360"/>
                  <a:pt x="407" y="394"/>
                  <a:pt x="403" y="425"/>
                </a:cubicBezTo>
                <a:lnTo>
                  <a:pt x="402" y="431"/>
                </a:lnTo>
                <a:lnTo>
                  <a:pt x="278" y="431"/>
                </a:lnTo>
                <a:lnTo>
                  <a:pt x="278" y="428"/>
                </a:lnTo>
                <a:cubicBezTo>
                  <a:pt x="281" y="399"/>
                  <a:pt x="282" y="364"/>
                  <a:pt x="282" y="323"/>
                </a:cubicBezTo>
                <a:cubicBezTo>
                  <a:pt x="282" y="248"/>
                  <a:pt x="278" y="197"/>
                  <a:pt x="271" y="170"/>
                </a:cubicBezTo>
                <a:cubicBezTo>
                  <a:pt x="264" y="142"/>
                  <a:pt x="254" y="123"/>
                  <a:pt x="243" y="114"/>
                </a:cubicBezTo>
                <a:cubicBezTo>
                  <a:pt x="232" y="105"/>
                  <a:pt x="219" y="100"/>
                  <a:pt x="205" y="100"/>
                </a:cubicBezTo>
                <a:cubicBezTo>
                  <a:pt x="190" y="100"/>
                  <a:pt x="177" y="105"/>
                  <a:pt x="166" y="114"/>
                </a:cubicBezTo>
                <a:cubicBezTo>
                  <a:pt x="154" y="123"/>
                  <a:pt x="146" y="140"/>
                  <a:pt x="139" y="164"/>
                </a:cubicBezTo>
                <a:cubicBezTo>
                  <a:pt x="131" y="196"/>
                  <a:pt x="127" y="248"/>
                  <a:pt x="127" y="323"/>
                </a:cubicBezTo>
                <a:cubicBezTo>
                  <a:pt x="127" y="364"/>
                  <a:pt x="128" y="399"/>
                  <a:pt x="131" y="426"/>
                </a:cubicBezTo>
                <a:lnTo>
                  <a:pt x="131" y="431"/>
                </a:lnTo>
                <a:lnTo>
                  <a:pt x="6" y="431"/>
                </a:lnTo>
                <a:lnTo>
                  <a:pt x="5" y="424"/>
                </a:lnTo>
                <a:cubicBezTo>
                  <a:pt x="2" y="394"/>
                  <a:pt x="0" y="359"/>
                  <a:pt x="0" y="321"/>
                </a:cubicBezTo>
                <a:cubicBezTo>
                  <a:pt x="0" y="203"/>
                  <a:pt x="21" y="117"/>
                  <a:pt x="62" y="65"/>
                </a:cubicBezTo>
                <a:cubicBezTo>
                  <a:pt x="96" y="22"/>
                  <a:pt x="143" y="0"/>
                  <a:pt x="205" y="0"/>
                </a:cubicBezTo>
                <a:close/>
              </a:path>
            </a:pathLst>
          </a:custGeom>
          <a:solidFill>
            <a:srgbClr val="48BB78">
              <a:alpha val="21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0" name="任意多边形 149"/>
          <p:cNvSpPr/>
          <p:nvPr>
            <p:custDataLst>
              <p:tags r:id="rId4"/>
            </p:custDataLst>
          </p:nvPr>
        </p:nvSpPr>
        <p:spPr>
          <a:xfrm>
            <a:off x="705485" y="4894580"/>
            <a:ext cx="621030" cy="3352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9" h="431">
                <a:moveTo>
                  <a:pt x="701" y="0"/>
                </a:moveTo>
                <a:lnTo>
                  <a:pt x="799" y="0"/>
                </a:lnTo>
                <a:lnTo>
                  <a:pt x="799" y="431"/>
                </a:lnTo>
                <a:lnTo>
                  <a:pt x="678" y="431"/>
                </a:lnTo>
                <a:lnTo>
                  <a:pt x="678" y="177"/>
                </a:lnTo>
                <a:cubicBezTo>
                  <a:pt x="634" y="219"/>
                  <a:pt x="582" y="249"/>
                  <a:pt x="522" y="269"/>
                </a:cubicBezTo>
                <a:lnTo>
                  <a:pt x="522" y="159"/>
                </a:lnTo>
                <a:cubicBezTo>
                  <a:pt x="554" y="149"/>
                  <a:pt x="588" y="129"/>
                  <a:pt x="625" y="101"/>
                </a:cubicBezTo>
                <a:cubicBezTo>
                  <a:pt x="662" y="72"/>
                  <a:pt x="687" y="38"/>
                  <a:pt x="701" y="0"/>
                </a:cubicBezTo>
                <a:close/>
                <a:moveTo>
                  <a:pt x="205" y="0"/>
                </a:moveTo>
                <a:cubicBezTo>
                  <a:pt x="266" y="0"/>
                  <a:pt x="313" y="22"/>
                  <a:pt x="348" y="65"/>
                </a:cubicBezTo>
                <a:cubicBezTo>
                  <a:pt x="389" y="117"/>
                  <a:pt x="409" y="203"/>
                  <a:pt x="409" y="323"/>
                </a:cubicBezTo>
                <a:cubicBezTo>
                  <a:pt x="409" y="360"/>
                  <a:pt x="407" y="394"/>
                  <a:pt x="403" y="425"/>
                </a:cubicBezTo>
                <a:lnTo>
                  <a:pt x="402" y="431"/>
                </a:lnTo>
                <a:lnTo>
                  <a:pt x="278" y="431"/>
                </a:lnTo>
                <a:lnTo>
                  <a:pt x="278" y="428"/>
                </a:lnTo>
                <a:cubicBezTo>
                  <a:pt x="281" y="399"/>
                  <a:pt x="282" y="364"/>
                  <a:pt x="282" y="323"/>
                </a:cubicBezTo>
                <a:cubicBezTo>
                  <a:pt x="282" y="248"/>
                  <a:pt x="278" y="197"/>
                  <a:pt x="271" y="170"/>
                </a:cubicBezTo>
                <a:cubicBezTo>
                  <a:pt x="264" y="142"/>
                  <a:pt x="254" y="123"/>
                  <a:pt x="243" y="114"/>
                </a:cubicBezTo>
                <a:cubicBezTo>
                  <a:pt x="232" y="105"/>
                  <a:pt x="219" y="100"/>
                  <a:pt x="205" y="100"/>
                </a:cubicBezTo>
                <a:cubicBezTo>
                  <a:pt x="190" y="100"/>
                  <a:pt x="177" y="105"/>
                  <a:pt x="166" y="114"/>
                </a:cubicBezTo>
                <a:cubicBezTo>
                  <a:pt x="154" y="123"/>
                  <a:pt x="146" y="140"/>
                  <a:pt x="139" y="164"/>
                </a:cubicBezTo>
                <a:cubicBezTo>
                  <a:pt x="131" y="196"/>
                  <a:pt x="127" y="248"/>
                  <a:pt x="127" y="323"/>
                </a:cubicBezTo>
                <a:cubicBezTo>
                  <a:pt x="127" y="364"/>
                  <a:pt x="128" y="399"/>
                  <a:pt x="131" y="426"/>
                </a:cubicBezTo>
                <a:lnTo>
                  <a:pt x="131" y="431"/>
                </a:lnTo>
                <a:lnTo>
                  <a:pt x="6" y="431"/>
                </a:lnTo>
                <a:lnTo>
                  <a:pt x="5" y="424"/>
                </a:lnTo>
                <a:cubicBezTo>
                  <a:pt x="2" y="394"/>
                  <a:pt x="0" y="359"/>
                  <a:pt x="0" y="321"/>
                </a:cubicBezTo>
                <a:cubicBezTo>
                  <a:pt x="0" y="203"/>
                  <a:pt x="21" y="117"/>
                  <a:pt x="62" y="65"/>
                </a:cubicBezTo>
                <a:cubicBezTo>
                  <a:pt x="96" y="22"/>
                  <a:pt x="143" y="0"/>
                  <a:pt x="205" y="0"/>
                </a:cubicBezTo>
                <a:close/>
              </a:path>
            </a:pathLst>
          </a:custGeom>
          <a:solidFill>
            <a:srgbClr val="38B2AC">
              <a:alpha val="21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2" name="圆角矩形 151"/>
          <p:cNvSpPr/>
          <p:nvPr>
            <p:custDataLst>
              <p:tags r:id="rId5"/>
            </p:custDataLst>
          </p:nvPr>
        </p:nvSpPr>
        <p:spPr>
          <a:xfrm>
            <a:off x="3583940" y="4538345"/>
            <a:ext cx="466725" cy="107950"/>
          </a:xfrm>
          <a:prstGeom prst="roundRect">
            <a:avLst/>
          </a:prstGeom>
          <a:gradFill>
            <a:gsLst>
              <a:gs pos="27000">
                <a:srgbClr val="48BB78">
                  <a:alpha val="100000"/>
                </a:srgbClr>
              </a:gs>
              <a:gs pos="100000">
                <a:srgbClr val="48BB78">
                  <a:lumMod val="60000"/>
                  <a:lumOff val="40000"/>
                  <a:alpha val="100000"/>
                </a:srgbClr>
              </a:gs>
            </a:gsLst>
            <a:lin ang="13500000" scaled="0"/>
          </a:gradFill>
          <a:ln>
            <a:noFill/>
          </a:ln>
          <a:effectLst>
            <a:outerShdw blurRad="50800" dist="38100" dir="2700000" algn="tl" rotWithShape="0">
              <a:srgbClr val="48BB78">
                <a:alpha val="25000"/>
                <a:lumMod val="75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3" name="文本框 152"/>
          <p:cNvSpPr txBox="1"/>
          <p:nvPr>
            <p:custDataLst>
              <p:tags r:id="rId6"/>
            </p:custDataLst>
          </p:nvPr>
        </p:nvSpPr>
        <p:spPr>
          <a:xfrm>
            <a:off x="3539490" y="5595620"/>
            <a:ext cx="2433320" cy="6248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20000"/>
              </a:lnSpc>
            </a:pPr>
            <a:r>
              <a:rPr lang="zh-CN" altLang="en-US" sz="1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特种装备领域拥有超</a:t>
            </a:r>
            <a:r>
              <a:rPr lang="en-US" altLang="zh-CN" sz="1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</a:t>
            </a:r>
            <a:r>
              <a:rPr lang="zh-CN" altLang="en-US" sz="1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项自主知识</a:t>
            </a:r>
            <a:endParaRPr lang="zh-CN" altLang="en-US" sz="1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20000"/>
              </a:lnSpc>
            </a:pPr>
            <a:r>
              <a:rPr lang="zh-CN" altLang="en-US" sz="1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产权，技术壁垒高。</a:t>
            </a:r>
            <a:endParaRPr lang="zh-CN" altLang="en-US" sz="1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4" name="文本框 153"/>
          <p:cNvSpPr txBox="1"/>
          <p:nvPr>
            <p:custDataLst>
              <p:tags r:id="rId7"/>
            </p:custDataLst>
          </p:nvPr>
        </p:nvSpPr>
        <p:spPr>
          <a:xfrm>
            <a:off x="3539490" y="5080000"/>
            <a:ext cx="2298700" cy="49339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l"/>
            <a:r>
              <a:rPr lang="zh-CN" altLang="en-US" sz="1800" b="1">
                <a:solidFill>
                  <a:srgbClr val="48BB78"/>
                </a:solidFill>
              </a:rPr>
              <a:t>百项专利储备</a:t>
            </a:r>
            <a:endParaRPr lang="zh-CN" altLang="en-US" sz="1800" b="1">
              <a:solidFill>
                <a:srgbClr val="48BB78"/>
              </a:solidFill>
            </a:endParaRPr>
          </a:p>
        </p:txBody>
      </p:sp>
      <p:sp>
        <p:nvSpPr>
          <p:cNvPr id="155" name="圆角矩形 154"/>
          <p:cNvSpPr/>
          <p:nvPr>
            <p:custDataLst>
              <p:tags r:id="rId8"/>
            </p:custDataLst>
          </p:nvPr>
        </p:nvSpPr>
        <p:spPr>
          <a:xfrm>
            <a:off x="6462395" y="4538345"/>
            <a:ext cx="466725" cy="107950"/>
          </a:xfrm>
          <a:prstGeom prst="roundRect">
            <a:avLst/>
          </a:prstGeom>
          <a:gradFill>
            <a:gsLst>
              <a:gs pos="27000">
                <a:srgbClr val="38B2AC">
                  <a:alpha val="100000"/>
                </a:srgbClr>
              </a:gs>
              <a:gs pos="100000">
                <a:srgbClr val="38B2AC">
                  <a:lumMod val="60000"/>
                  <a:lumOff val="40000"/>
                  <a:alpha val="100000"/>
                </a:srgbClr>
              </a:gs>
            </a:gsLst>
            <a:lin ang="13500000" scaled="0"/>
          </a:gradFill>
          <a:ln>
            <a:noFill/>
          </a:ln>
          <a:effectLst>
            <a:outerShdw blurRad="50800" dist="38100" dir="2700000" algn="tl" rotWithShape="0">
              <a:srgbClr val="38B2AC">
                <a:alpha val="25000"/>
                <a:lumMod val="75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6" name="文本框 155"/>
          <p:cNvSpPr txBox="1"/>
          <p:nvPr>
            <p:custDataLst>
              <p:tags r:id="rId9"/>
            </p:custDataLst>
          </p:nvPr>
        </p:nvSpPr>
        <p:spPr>
          <a:xfrm>
            <a:off x="6462395" y="5595620"/>
            <a:ext cx="2429510" cy="6750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20000"/>
              </a:lnSpc>
            </a:pPr>
            <a:r>
              <a:rPr lang="zh-CN" altLang="en-US" sz="1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服务六大军种及民政、应急、消防等</a:t>
            </a:r>
            <a:endParaRPr lang="zh-CN" altLang="en-US" sz="1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20000"/>
              </a:lnSpc>
            </a:pPr>
            <a:r>
              <a:rPr lang="zh-CN" altLang="en-US" sz="1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系统，市场认可度高。</a:t>
            </a:r>
            <a:endParaRPr lang="zh-CN" altLang="en-US" sz="1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7" name="文本框 156"/>
          <p:cNvSpPr txBox="1"/>
          <p:nvPr>
            <p:custDataLst>
              <p:tags r:id="rId10"/>
            </p:custDataLst>
          </p:nvPr>
        </p:nvSpPr>
        <p:spPr>
          <a:xfrm>
            <a:off x="6462395" y="5080000"/>
            <a:ext cx="2298700" cy="49339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l"/>
            <a:r>
              <a:rPr lang="zh-CN" altLang="en-US" sz="1800" b="1">
                <a:solidFill>
                  <a:srgbClr val="38B2AC"/>
                </a:solidFill>
              </a:rPr>
              <a:t>广泛客户覆盖</a:t>
            </a:r>
            <a:endParaRPr lang="zh-CN" altLang="en-US" sz="1800" b="1">
              <a:solidFill>
                <a:srgbClr val="38B2AC"/>
              </a:solidFill>
            </a:endParaRPr>
          </a:p>
        </p:txBody>
      </p:sp>
      <p:sp>
        <p:nvSpPr>
          <p:cNvPr id="158" name="圆角矩形 157"/>
          <p:cNvSpPr/>
          <p:nvPr>
            <p:custDataLst>
              <p:tags r:id="rId11"/>
            </p:custDataLst>
          </p:nvPr>
        </p:nvSpPr>
        <p:spPr>
          <a:xfrm>
            <a:off x="9337040" y="4538345"/>
            <a:ext cx="466725" cy="107950"/>
          </a:xfrm>
          <a:prstGeom prst="roundRect">
            <a:avLst/>
          </a:prstGeom>
          <a:gradFill>
            <a:gsLst>
              <a:gs pos="27000">
                <a:srgbClr val="48BB78">
                  <a:alpha val="100000"/>
                </a:srgbClr>
              </a:gs>
              <a:gs pos="100000">
                <a:srgbClr val="48BB78">
                  <a:lumMod val="60000"/>
                  <a:lumOff val="40000"/>
                  <a:alpha val="100000"/>
                </a:srgbClr>
              </a:gs>
            </a:gsLst>
            <a:lin ang="13500000" scaled="0"/>
          </a:gradFill>
          <a:ln>
            <a:noFill/>
          </a:ln>
          <a:effectLst>
            <a:outerShdw blurRad="50800" dist="38100" dir="2700000" algn="tl" rotWithShape="0">
              <a:srgbClr val="48BB78">
                <a:alpha val="25000"/>
                <a:lumMod val="75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9" name="文本框 158"/>
          <p:cNvSpPr txBox="1"/>
          <p:nvPr>
            <p:custDataLst>
              <p:tags r:id="rId12"/>
            </p:custDataLst>
          </p:nvPr>
        </p:nvSpPr>
        <p:spPr>
          <a:xfrm>
            <a:off x="9337040" y="5595620"/>
            <a:ext cx="2414905" cy="6667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20000"/>
              </a:lnSpc>
            </a:pPr>
            <a:r>
              <a:rPr lang="zh-CN" altLang="en-US" sz="1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快速部署、抗拉耐磨、防火阻燃，并具</a:t>
            </a:r>
            <a:endParaRPr lang="zh-CN" altLang="en-US" sz="1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20000"/>
              </a:lnSpc>
            </a:pPr>
            <a:r>
              <a:rPr lang="zh-CN" altLang="en-US" sz="1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备红外雷达隐身特性。</a:t>
            </a:r>
            <a:endParaRPr lang="zh-CN" altLang="en-US" sz="1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0" name="文本框 159"/>
          <p:cNvSpPr txBox="1"/>
          <p:nvPr>
            <p:custDataLst>
              <p:tags r:id="rId13"/>
            </p:custDataLst>
          </p:nvPr>
        </p:nvSpPr>
        <p:spPr>
          <a:xfrm>
            <a:off x="9292590" y="5080000"/>
            <a:ext cx="2277745" cy="49339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l"/>
            <a:r>
              <a:rPr lang="zh-CN" altLang="en-US" sz="1800" b="1">
                <a:solidFill>
                  <a:srgbClr val="48BB78"/>
                </a:solidFill>
              </a:rPr>
              <a:t>卓越产品性能</a:t>
            </a:r>
            <a:endParaRPr lang="zh-CN" altLang="en-US" sz="1800" b="1">
              <a:solidFill>
                <a:srgbClr val="48BB78"/>
              </a:solidFill>
            </a:endParaRPr>
          </a:p>
        </p:txBody>
      </p:sp>
      <p:sp>
        <p:nvSpPr>
          <p:cNvPr id="161" name="圆角矩形 160"/>
          <p:cNvSpPr/>
          <p:nvPr>
            <p:custDataLst>
              <p:tags r:id="rId14"/>
            </p:custDataLst>
          </p:nvPr>
        </p:nvSpPr>
        <p:spPr>
          <a:xfrm>
            <a:off x="705485" y="4538345"/>
            <a:ext cx="466725" cy="107950"/>
          </a:xfrm>
          <a:prstGeom prst="roundRect">
            <a:avLst/>
          </a:prstGeom>
          <a:gradFill>
            <a:gsLst>
              <a:gs pos="27000">
                <a:srgbClr val="38B2AC">
                  <a:alpha val="100000"/>
                </a:srgbClr>
              </a:gs>
              <a:gs pos="100000">
                <a:srgbClr val="38B2AC">
                  <a:lumMod val="60000"/>
                  <a:lumOff val="40000"/>
                  <a:alpha val="100000"/>
                </a:srgbClr>
              </a:gs>
            </a:gsLst>
            <a:lin ang="13500000" scaled="0"/>
          </a:gradFill>
          <a:ln>
            <a:noFill/>
          </a:ln>
          <a:effectLst>
            <a:outerShdw blurRad="50800" dist="38100" dir="2700000" algn="tl" rotWithShape="0">
              <a:srgbClr val="38B2AC">
                <a:alpha val="25000"/>
                <a:lumMod val="75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2" name="文本框 161"/>
          <p:cNvSpPr txBox="1"/>
          <p:nvPr>
            <p:custDataLst>
              <p:tags r:id="rId15"/>
            </p:custDataLst>
          </p:nvPr>
        </p:nvSpPr>
        <p:spPr>
          <a:xfrm>
            <a:off x="654685" y="5595620"/>
            <a:ext cx="2433320" cy="6248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20000"/>
              </a:lnSpc>
            </a:pPr>
            <a:r>
              <a:rPr lang="zh-CN" altLang="en-US" sz="1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深度联合高校军工系与国有研究所，技</a:t>
            </a:r>
            <a:endParaRPr lang="zh-CN" altLang="en-US" sz="1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20000"/>
              </a:lnSpc>
            </a:pPr>
            <a:r>
              <a:rPr lang="zh-CN" altLang="en-US" sz="1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术源头可靠。</a:t>
            </a:r>
            <a:endParaRPr lang="zh-CN" altLang="en-US" sz="1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3" name="文本框 162"/>
          <p:cNvSpPr txBox="1"/>
          <p:nvPr>
            <p:custDataLst>
              <p:tags r:id="rId16"/>
            </p:custDataLst>
          </p:nvPr>
        </p:nvSpPr>
        <p:spPr>
          <a:xfrm>
            <a:off x="654685" y="5080000"/>
            <a:ext cx="2298700" cy="49339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l"/>
            <a:r>
              <a:rPr lang="zh-CN" altLang="en-US" sz="1800" b="1">
                <a:solidFill>
                  <a:srgbClr val="38B2AC"/>
                </a:solidFill>
              </a:rPr>
              <a:t>顶尖研发实力</a:t>
            </a:r>
            <a:endParaRPr lang="zh-CN" altLang="en-US" sz="1800" b="1">
              <a:solidFill>
                <a:srgbClr val="38B2AC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26500" y="364490"/>
            <a:ext cx="2635250" cy="6108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34544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核心产品：（高度仿真系列）</a:t>
            </a:r>
            <a:endParaRPr lang="en-US" sz="2800" b="1" i="0" u="none" strike="noStrike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AutoShape 4"/>
          <p:cNvSpPr/>
          <p:nvPr/>
        </p:nvSpPr>
        <p:spPr>
          <a:xfrm>
            <a:off x="762000" y="1052830"/>
            <a:ext cx="10668000" cy="381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365" y="1452880"/>
            <a:ext cx="3478530" cy="22910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760" y="1454785"/>
            <a:ext cx="3552190" cy="22891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925" y="1452880"/>
            <a:ext cx="3531235" cy="228663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795395"/>
            <a:ext cx="3477895" cy="23679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395" y="3795395"/>
            <a:ext cx="3556000" cy="23666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1465" y="3789045"/>
            <a:ext cx="3518535" cy="2369820"/>
          </a:xfrm>
          <a:prstGeom prst="rect">
            <a:avLst/>
          </a:prstGeom>
        </p:spPr>
      </p:pic>
      <p:pic>
        <p:nvPicPr>
          <p:cNvPr id="20" name="图片 19" descr="LOGO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9715" y="4674235"/>
            <a:ext cx="1634490" cy="774065"/>
          </a:xfrm>
          <a:prstGeom prst="rect">
            <a:avLst/>
          </a:prstGeom>
        </p:spPr>
      </p:pic>
      <p:pic>
        <p:nvPicPr>
          <p:cNvPr id="21" name="图片 20" descr="LOGO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1445" y="4674235"/>
            <a:ext cx="1634490" cy="774065"/>
          </a:xfrm>
          <a:prstGeom prst="rect">
            <a:avLst/>
          </a:prstGeom>
        </p:spPr>
      </p:pic>
      <p:pic>
        <p:nvPicPr>
          <p:cNvPr id="22" name="图片 21" descr="LOGO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1315" y="2192020"/>
            <a:ext cx="1634490" cy="774065"/>
          </a:xfrm>
          <a:prstGeom prst="rect">
            <a:avLst/>
          </a:prstGeom>
        </p:spPr>
      </p:pic>
      <p:pic>
        <p:nvPicPr>
          <p:cNvPr id="23" name="图片 22" descr="LOGO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3175" y="4547235"/>
            <a:ext cx="1634490" cy="774065"/>
          </a:xfrm>
          <a:prstGeom prst="rect">
            <a:avLst/>
          </a:prstGeom>
        </p:spPr>
      </p:pic>
      <p:pic>
        <p:nvPicPr>
          <p:cNvPr id="24" name="图片 23" descr="LOGO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1610" y="2185035"/>
            <a:ext cx="1634490" cy="774065"/>
          </a:xfrm>
          <a:prstGeom prst="rect">
            <a:avLst/>
          </a:prstGeom>
        </p:spPr>
      </p:pic>
      <p:pic>
        <p:nvPicPr>
          <p:cNvPr id="25" name="图片 24" descr="LOGO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600" y="2181860"/>
            <a:ext cx="1634490" cy="77406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6500" y="364490"/>
            <a:ext cx="2635250" cy="6108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91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3398" t="3448" r="3398" b="344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0"/>
            </a:srgbClr>
          </a:solidFill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F190F">
              <a:alpha val="9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卓越工艺与核心优势：军工级仿真伪装技术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183005"/>
            <a:ext cx="10668000" cy="381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762000" y="4162425"/>
            <a:ext cx="3302000" cy="2032000"/>
          </a:xfrm>
          <a:prstGeom prst="roundRect">
            <a:avLst>
              <a:gd name="adj" fmla="val 9090"/>
            </a:avLst>
          </a:prstGeom>
          <a:solidFill>
            <a:srgbClr val="4A5D23">
              <a:alpha val="35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44577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97000" y="4419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核心</a:t>
            </a:r>
            <a:r>
              <a:rPr lang="zh-CN" alt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技术</a:t>
            </a:r>
            <a:endParaRPr lang="zh-CN" altLang="en-US" sz="18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1082675" y="4902200"/>
            <a:ext cx="2642870" cy="1092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just">
              <a:lnSpc>
                <a:spcPct val="108000"/>
              </a:lnSpc>
              <a:defRPr/>
            </a:pPr>
            <a:r>
              <a:rPr lang="zh-CN" altLang="en-US" sz="1200" b="0" i="0" u="none" strike="noStrike">
                <a:solidFill>
                  <a:srgbClr val="E6E6E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定制</a:t>
            </a:r>
            <a:r>
              <a:rPr lang="en-US" altLang="zh-CN" sz="1200" b="0" i="0" u="none" strike="noStrike">
                <a:solidFill>
                  <a:srgbClr val="E6E6E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PVC</a:t>
            </a:r>
            <a:r>
              <a:rPr lang="zh-CN" altLang="en-US" sz="1200" b="0" i="0" u="none" strike="noStrike">
                <a:solidFill>
                  <a:srgbClr val="E6E6E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夹网布材料，雷达反射材料、高强度牛津布材料、多种工艺制作、智能操作系统、</a:t>
            </a:r>
            <a:r>
              <a:rPr lang="en-US" altLang="zh-CN" sz="1200" b="0" i="0" u="none" strike="noStrike">
                <a:solidFill>
                  <a:srgbClr val="E6E6E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20</a:t>
            </a:r>
            <a:r>
              <a:rPr lang="zh-CN" altLang="en-US" sz="1200" b="0" i="0" u="none" strike="noStrike">
                <a:solidFill>
                  <a:srgbClr val="E6E6E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年研发制造经验、熟悉参数要求</a:t>
            </a:r>
            <a:endParaRPr lang="zh-CN" altLang="en-US" sz="1200" b="0" i="0" u="none" strike="noStrike">
              <a:solidFill>
                <a:srgbClr val="E6E6E6">
                  <a:alpha val="9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445000" y="1524000"/>
            <a:ext cx="6985000" cy="2462530"/>
          </a:xfrm>
          <a:prstGeom prst="roundRect">
            <a:avLst>
              <a:gd name="adj" fmla="val 5714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4A5D23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1714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080000" y="16764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四大工艺突破 · 全方位性能保障</a:t>
            </a:r>
            <a:endParaRPr lang="en-US" sz="20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4678680" y="2282190"/>
            <a:ext cx="1597660" cy="1543050"/>
          </a:xfrm>
          <a:prstGeom prst="roundRect">
            <a:avLst>
              <a:gd name="adj" fmla="val 5263"/>
            </a:avLst>
          </a:prstGeom>
          <a:solidFill>
            <a:srgbClr val="000000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15255" y="2409825"/>
            <a:ext cx="511175" cy="511175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678680" y="2985135"/>
            <a:ext cx="1597660" cy="7937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车缝工艺</a:t>
            </a:r>
            <a:br>
              <a:rPr lang="en-US" sz="1600" b="0" i="0" u="none" strike="noStrike">
                <a:solidFill>
                  <a:srgbClr val="1F232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</a:br>
            <a:r>
              <a:rPr lang="en-US" sz="1000" b="0" i="0" u="none" strike="noStrike">
                <a:solidFill>
                  <a:srgbClr val="FFFFFF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结实耐磨气密</a:t>
            </a:r>
            <a:endParaRPr lang="en-US" sz="1000" b="0" i="0" u="none" strike="noStrike">
              <a:solidFill>
                <a:srgbClr val="FFFFFF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性好</a:t>
            </a:r>
            <a:endParaRPr lang="en-US" sz="1000" b="0" i="0" u="none" strike="noStrike">
              <a:solidFill>
                <a:srgbClr val="FFFFFF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6378575" y="2282190"/>
            <a:ext cx="1597660" cy="1543050"/>
          </a:xfrm>
          <a:prstGeom prst="roundRect">
            <a:avLst>
              <a:gd name="adj" fmla="val 5263"/>
            </a:avLst>
          </a:prstGeom>
          <a:solidFill>
            <a:srgbClr val="000000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15150" y="2409825"/>
            <a:ext cx="511175" cy="511175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340475" y="2985135"/>
            <a:ext cx="1673860" cy="7931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雷达隐身</a:t>
            </a:r>
            <a:br>
              <a:rPr lang="en-US" sz="1600" b="0" i="0" u="none" strike="noStrike">
                <a:solidFill>
                  <a:srgbClr val="1F232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</a:br>
            <a:r>
              <a:rPr lang="en-US" sz="1000" b="0" i="0" u="none" strike="noStrike">
                <a:solidFill>
                  <a:srgbClr val="FFFFFF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金属复合布反射</a:t>
            </a:r>
            <a:endParaRPr lang="en-US" sz="1000" b="0" i="0" u="none" strike="noStrike">
              <a:solidFill>
                <a:srgbClr val="FFFFFF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波段</a:t>
            </a:r>
            <a:endParaRPr lang="en-US" sz="1000" b="0" i="0" u="none" strike="noStrike">
              <a:solidFill>
                <a:srgbClr val="FFFFFF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8077835" y="2282190"/>
            <a:ext cx="1597660" cy="1543050"/>
          </a:xfrm>
          <a:prstGeom prst="roundRect">
            <a:avLst>
              <a:gd name="adj" fmla="val 5263"/>
            </a:avLst>
          </a:prstGeom>
          <a:solidFill>
            <a:srgbClr val="000000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15045" y="2409825"/>
            <a:ext cx="511175" cy="511175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8077835" y="2985135"/>
            <a:ext cx="1597660" cy="7937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红外仿真</a:t>
            </a:r>
            <a:br>
              <a:rPr lang="en-US" sz="1600" b="0" i="0" u="none" strike="noStrike">
                <a:solidFill>
                  <a:srgbClr val="1F232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</a:br>
            <a:r>
              <a:rPr lang="en-US" sz="1000" b="0" i="0" u="none" strike="noStrike">
                <a:solidFill>
                  <a:srgbClr val="FFFFFF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精准电热源模块</a:t>
            </a:r>
            <a:endParaRPr lang="en-US" sz="1000" b="0" i="0" u="none" strike="noStrike">
              <a:solidFill>
                <a:srgbClr val="FFFFFF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algn="ctr">
              <a:lnSpc>
                <a:spcPct val="125000"/>
              </a:lnSpc>
              <a:defRPr/>
            </a:pPr>
            <a:r>
              <a:rPr lang="zh-CN" altLang="en-US" sz="1000" b="0" i="0" u="none" strike="noStrike">
                <a:solidFill>
                  <a:srgbClr val="FFFFFF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恒温</a:t>
            </a:r>
            <a:endParaRPr lang="zh-CN" altLang="en-US" sz="1000" b="0" i="0" u="none" strike="noStrike">
              <a:solidFill>
                <a:srgbClr val="FFFFFF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9765030" y="2282190"/>
            <a:ext cx="1533525" cy="1543050"/>
          </a:xfrm>
          <a:prstGeom prst="roundRect">
            <a:avLst>
              <a:gd name="adj" fmla="val 5263"/>
            </a:avLst>
          </a:prstGeom>
          <a:solidFill>
            <a:srgbClr val="000000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276205" y="2409825"/>
            <a:ext cx="511175" cy="511175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9765030" y="2985135"/>
            <a:ext cx="1533525" cy="7931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外观定制</a:t>
            </a:r>
            <a:br>
              <a:rPr lang="en-US" sz="1600" b="0" i="0" u="none" strike="noStrike">
                <a:solidFill>
                  <a:srgbClr val="1F232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</a:br>
            <a:r>
              <a:rPr lang="en-US" sz="1000" b="0" i="0" u="none" strike="noStrike">
                <a:solidFill>
                  <a:srgbClr val="FFFFFF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1:1还原指定迷彩</a:t>
            </a:r>
            <a:endParaRPr lang="en-US" sz="1000" b="0" i="0" u="none" strike="noStrike">
              <a:solidFill>
                <a:srgbClr val="FFFFFF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algn="ctr">
              <a:lnSpc>
                <a:spcPct val="125000"/>
              </a:lnSpc>
              <a:defRPr/>
            </a:pPr>
            <a:r>
              <a:rPr lang="zh-CN" altLang="en-US" sz="1000" b="0" i="0" u="none" strike="noStrike">
                <a:solidFill>
                  <a:srgbClr val="FFFFFF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符合</a:t>
            </a:r>
            <a:r>
              <a:rPr lang="en-US" altLang="zh-CN" sz="1000" b="0" i="0" u="none" strike="noStrike">
                <a:solidFill>
                  <a:srgbClr val="FFFFFF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GJB</a:t>
            </a:r>
            <a:endParaRPr lang="en-US" altLang="zh-CN" sz="1000" b="0" i="0" u="none" strike="noStrike">
              <a:solidFill>
                <a:srgbClr val="FFFFFF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4445000" y="4162425"/>
            <a:ext cx="6985000" cy="2032000"/>
          </a:xfrm>
          <a:prstGeom prst="roundRect">
            <a:avLst>
              <a:gd name="adj" fmla="val 625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4A5D23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01540" y="4495800"/>
            <a:ext cx="304800" cy="3048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5082540" y="44577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五大核心优势 · 实战化效能</a:t>
            </a:r>
            <a:endParaRPr lang="en-US" sz="16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60595" y="4869180"/>
            <a:ext cx="1558290" cy="762000"/>
            <a:chOff x="7500" y="7136"/>
            <a:chExt cx="2454" cy="1200"/>
          </a:xfrm>
        </p:grpSpPr>
        <p:pic>
          <p:nvPicPr>
            <p:cNvPr id="29" name="Picture 29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500" y="7400"/>
              <a:ext cx="640" cy="640"/>
            </a:xfrm>
            <a:prstGeom prst="rect">
              <a:avLst/>
            </a:prstGeom>
          </p:spPr>
        </p:pic>
        <p:sp>
          <p:nvSpPr>
            <p:cNvPr id="30" name="AutoShape 30"/>
            <p:cNvSpPr/>
            <p:nvPr/>
          </p:nvSpPr>
          <p:spPr>
            <a:xfrm>
              <a:off x="8354" y="7136"/>
              <a:ext cx="1600" cy="12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200" b="1" i="0" u="none" strike="noStrike">
                  <a:solidFill>
                    <a:srgbClr val="A6C87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快速部署</a:t>
              </a:r>
              <a:br>
                <a:rPr lang="en-US" sz="1600" b="0" i="0" u="none" strike="noStrike">
                  <a:solidFill>
                    <a:srgbClr val="1F2329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</a:br>
              <a:r>
                <a:rPr lang="en-US" sz="1000" b="0" i="0" u="none" strike="noStrike">
                  <a:solidFill>
                    <a:srgbClr val="FFFFFF">
                      <a:alpha val="8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10分钟充气</a:t>
              </a:r>
              <a:endParaRPr lang="en-US" sz="1000" b="0" i="0" u="none" strike="noStrike">
                <a:solidFill>
                  <a:srgbClr val="FFFFFF">
                    <a:alpha val="8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330315" y="4869180"/>
            <a:ext cx="1813560" cy="762000"/>
            <a:chOff x="9915" y="7136"/>
            <a:chExt cx="2856" cy="1200"/>
          </a:xfrm>
        </p:grpSpPr>
        <p:pic>
          <p:nvPicPr>
            <p:cNvPr id="31" name="Picture 3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915" y="7400"/>
              <a:ext cx="640" cy="640"/>
            </a:xfrm>
            <a:prstGeom prst="rect">
              <a:avLst/>
            </a:prstGeom>
          </p:spPr>
        </p:pic>
        <p:sp>
          <p:nvSpPr>
            <p:cNvPr id="32" name="AutoShape 32"/>
            <p:cNvSpPr/>
            <p:nvPr/>
          </p:nvSpPr>
          <p:spPr>
            <a:xfrm>
              <a:off x="10655" y="7136"/>
              <a:ext cx="2116" cy="12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200" b="1" i="0" u="none" strike="noStrike">
                  <a:solidFill>
                    <a:srgbClr val="A6C87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高耐用性</a:t>
              </a:r>
              <a:br>
                <a:rPr lang="en-US" sz="1600" b="0" i="0" u="none" strike="noStrike">
                  <a:solidFill>
                    <a:srgbClr val="1F2329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</a:br>
              <a:r>
                <a:rPr lang="en-US" sz="1000" b="0" i="0" u="none" strike="noStrike">
                  <a:solidFill>
                    <a:srgbClr val="FFFFFF">
                      <a:alpha val="8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破损不影响使用</a:t>
              </a:r>
              <a:endParaRPr lang="en-US" sz="1000" b="0" i="0" u="none" strike="noStrike">
                <a:solidFill>
                  <a:srgbClr val="FFFFFF">
                    <a:alpha val="8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75295" y="4852670"/>
            <a:ext cx="1774190" cy="762000"/>
            <a:chOff x="12300" y="7110"/>
            <a:chExt cx="2794" cy="1200"/>
          </a:xfrm>
        </p:grpSpPr>
        <p:pic>
          <p:nvPicPr>
            <p:cNvPr id="33" name="Picture 33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2300" y="7400"/>
              <a:ext cx="640" cy="640"/>
            </a:xfrm>
            <a:prstGeom prst="rect">
              <a:avLst/>
            </a:prstGeom>
          </p:spPr>
        </p:pic>
        <p:sp>
          <p:nvSpPr>
            <p:cNvPr id="34" name="AutoShape 34"/>
            <p:cNvSpPr/>
            <p:nvPr/>
          </p:nvSpPr>
          <p:spPr>
            <a:xfrm>
              <a:off x="13139" y="7110"/>
              <a:ext cx="1955" cy="12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200" b="1" i="0" u="none" strike="noStrike">
                  <a:solidFill>
                    <a:srgbClr val="A6C87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高机动性</a:t>
              </a:r>
              <a:br>
                <a:rPr lang="en-US" sz="1600" b="0" i="0" u="none" strike="noStrike">
                  <a:solidFill>
                    <a:srgbClr val="1F2329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</a:br>
              <a:r>
                <a:rPr lang="zh-CN" altLang="en-US" sz="1000" b="0" i="0" u="none" strike="noStrike">
                  <a:solidFill>
                    <a:srgbClr val="FFFFFF">
                      <a:alpha val="8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重量轻</a:t>
              </a:r>
              <a:r>
                <a:rPr lang="en-US" sz="1000" b="0" i="0" u="none" strike="noStrike">
                  <a:solidFill>
                    <a:srgbClr val="FFFFFF">
                      <a:alpha val="8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易运输</a:t>
              </a:r>
              <a:endParaRPr lang="en-US" sz="1000" b="0" i="0" u="none" strike="noStrike">
                <a:solidFill>
                  <a:srgbClr val="FFFFFF">
                    <a:alpha val="8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793605" y="4845050"/>
            <a:ext cx="1460500" cy="762000"/>
            <a:chOff x="14700" y="7098"/>
            <a:chExt cx="2300" cy="1200"/>
          </a:xfrm>
        </p:grpSpPr>
        <p:pic>
          <p:nvPicPr>
            <p:cNvPr id="35" name="Picture 35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4700" y="7400"/>
              <a:ext cx="640" cy="640"/>
            </a:xfrm>
            <a:prstGeom prst="rect">
              <a:avLst/>
            </a:prstGeom>
          </p:spPr>
        </p:pic>
        <p:sp>
          <p:nvSpPr>
            <p:cNvPr id="36" name="AutoShape 36"/>
            <p:cNvSpPr/>
            <p:nvPr/>
          </p:nvSpPr>
          <p:spPr>
            <a:xfrm>
              <a:off x="15400" y="7098"/>
              <a:ext cx="1600" cy="12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200" b="1" i="0" u="none" strike="noStrike">
                  <a:solidFill>
                    <a:srgbClr val="A6C87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重复使用</a:t>
              </a:r>
              <a:br>
                <a:rPr lang="en-US" sz="1600" b="0" i="0" u="none" strike="noStrike">
                  <a:solidFill>
                    <a:srgbClr val="1F2329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</a:br>
              <a:r>
                <a:rPr lang="en-US" sz="1000" b="0" i="0" u="none" strike="noStrike">
                  <a:solidFill>
                    <a:srgbClr val="FFFFFF">
                      <a:alpha val="8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无限次复用</a:t>
              </a:r>
              <a:endParaRPr lang="en-US" sz="1000" b="0" i="0" u="none" strike="noStrike">
                <a:solidFill>
                  <a:srgbClr val="FFFFFF">
                    <a:alpha val="8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37" name="AutoShape 37"/>
          <p:cNvSpPr/>
          <p:nvPr/>
        </p:nvSpPr>
        <p:spPr>
          <a:xfrm>
            <a:off x="0" y="6477000"/>
            <a:ext cx="12192000" cy="3810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8" name="AutoShape 38"/>
          <p:cNvSpPr/>
          <p:nvPr/>
        </p:nvSpPr>
        <p:spPr>
          <a:xfrm>
            <a:off x="0" y="6502400"/>
            <a:ext cx="1219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PROFESSIONAL CRAFTSMANSHIP &amp; CORE ADVANTAGES</a:t>
            </a:r>
            <a:endParaRPr lang="en-US" sz="1100"/>
          </a:p>
        </p:txBody>
      </p:sp>
      <p:grpSp>
        <p:nvGrpSpPr>
          <p:cNvPr id="52" name="组合 51"/>
          <p:cNvGrpSpPr/>
          <p:nvPr/>
        </p:nvGrpSpPr>
        <p:grpSpPr>
          <a:xfrm>
            <a:off x="8810625" y="502920"/>
            <a:ext cx="2633980" cy="614680"/>
            <a:chOff x="13875" y="792"/>
            <a:chExt cx="4148" cy="968"/>
          </a:xfrm>
        </p:grpSpPr>
        <p:pic>
          <p:nvPicPr>
            <p:cNvPr id="53" name="图片 52" descr="D:/浏览器下载/图片1.png图片1"/>
            <p:cNvPicPr>
              <a:picLocks noChangeAspect="1"/>
            </p:cNvPicPr>
            <p:nvPr/>
          </p:nvPicPr>
          <p:blipFill>
            <a:blip r:embed="rId24"/>
            <a:srcRect l="52" r="77610"/>
            <a:stretch>
              <a:fillRect/>
            </a:stretch>
          </p:blipFill>
          <p:spPr>
            <a:xfrm>
              <a:off x="13875" y="798"/>
              <a:ext cx="928" cy="962"/>
            </a:xfrm>
            <a:prstGeom prst="rect">
              <a:avLst/>
            </a:prstGeom>
          </p:spPr>
        </p:pic>
        <p:pic>
          <p:nvPicPr>
            <p:cNvPr id="54" name="图片 53" descr="D:/浏览器下载/图片1.png图片1"/>
            <p:cNvPicPr>
              <a:picLocks noChangeAspect="1"/>
            </p:cNvPicPr>
            <p:nvPr/>
          </p:nvPicPr>
          <p:blipFill>
            <a:blip r:embed="rId24"/>
            <a:srcRect l="24581" r="52"/>
            <a:stretch>
              <a:fillRect/>
            </a:stretch>
          </p:blipFill>
          <p:spPr>
            <a:xfrm>
              <a:off x="14893" y="792"/>
              <a:ext cx="3131" cy="962"/>
            </a:xfrm>
            <a:prstGeom prst="rect">
              <a:avLst/>
            </a:prstGeom>
          </p:spPr>
        </p:pic>
      </p:grpSp>
      <p:sp>
        <p:nvSpPr>
          <p:cNvPr id="55" name="AutoShape 10"/>
          <p:cNvSpPr/>
          <p:nvPr/>
        </p:nvSpPr>
        <p:spPr>
          <a:xfrm>
            <a:off x="4783455" y="5649595"/>
            <a:ext cx="6160135" cy="4349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zh-CN" altLang="en-US" sz="1000" b="0" i="0" u="none" strike="noStrike">
                <a:solidFill>
                  <a:srgbClr val="E6E6E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公司拥有武器装备质量管理体系认证证书、红外模拟成像技术、雷达高分子反射雷达波材料、远程操控自动充放气系统、可见光</a:t>
            </a:r>
            <a:r>
              <a:rPr lang="en-US" altLang="zh-CN" sz="1000" b="0" i="0" u="none" strike="noStrike">
                <a:solidFill>
                  <a:srgbClr val="E6E6E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GJB</a:t>
            </a:r>
            <a:r>
              <a:rPr lang="zh-CN" altLang="en-US" sz="1000" b="0" i="0" u="none" strike="noStrike">
                <a:solidFill>
                  <a:srgbClr val="E6E6E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数码迷彩喷涂技术、近中远红外</a:t>
            </a:r>
            <a:r>
              <a:rPr lang="zh-CN" altLang="en-US" sz="1000" b="0" i="0" u="none" strike="noStrike">
                <a:solidFill>
                  <a:srgbClr val="E6E6E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技术</a:t>
            </a:r>
            <a:endParaRPr lang="zh-CN" altLang="en-US" sz="1000" b="0" i="0" u="none" strike="noStrike">
              <a:solidFill>
                <a:srgbClr val="E6E6E6">
                  <a:alpha val="9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62000" y="1564005"/>
            <a:ext cx="3412490" cy="2463165"/>
          </a:xfrm>
          <a:prstGeom prst="rect">
            <a:avLst/>
          </a:prstGeom>
          <a:ln w="12700">
            <a:solidFill>
              <a:srgbClr val="445622"/>
            </a:solidFill>
          </a:ln>
        </p:spPr>
      </p:pic>
      <p:pic>
        <p:nvPicPr>
          <p:cNvPr id="43" name="图片 42" descr="LOGO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030095" y="2921000"/>
            <a:ext cx="1402715" cy="6642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90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3125" t="3125" r="3125" b="31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-635"/>
            <a:ext cx="12192000" cy="6858635"/>
          </a:xfrm>
          <a:prstGeom prst="roundRect">
            <a:avLst>
              <a:gd name="adj" fmla="val 0"/>
            </a:avLst>
          </a:prstGeom>
          <a:solidFill>
            <a:srgbClr val="0F190F">
              <a:alpha val="8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>
            <p:custDataLst>
              <p:tags r:id="rId2"/>
            </p:custDataLst>
          </p:nvPr>
        </p:nvSpPr>
        <p:spPr>
          <a:xfrm>
            <a:off x="762000" y="1243330"/>
            <a:ext cx="2540000" cy="485140"/>
          </a:xfrm>
          <a:prstGeom prst="roundRect">
            <a:avLst>
              <a:gd name="adj" fmla="val 11764"/>
            </a:avLst>
          </a:prstGeom>
          <a:solidFill>
            <a:srgbClr val="4A5D23">
              <a:alpha val="30000"/>
            </a:srgbClr>
          </a:solidFill>
          <a:ln w="12700" cap="flat" cmpd="sng">
            <a:solidFill>
              <a:srgbClr val="B2C28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1316990"/>
            <a:ext cx="335915" cy="335915"/>
          </a:xfrm>
          <a:prstGeom prst="rect">
            <a:avLst/>
          </a:prstGeom>
        </p:spPr>
      </p:pic>
      <p:sp>
        <p:nvSpPr>
          <p:cNvPr id="8" name="AutoShape 8"/>
          <p:cNvSpPr/>
          <p:nvPr>
            <p:custDataLst>
              <p:tags r:id="rId6"/>
            </p:custDataLst>
          </p:nvPr>
        </p:nvSpPr>
        <p:spPr>
          <a:xfrm>
            <a:off x="1353820" y="1346200"/>
            <a:ext cx="1821180" cy="2616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B2C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报价时间</a:t>
            </a:r>
            <a:r>
              <a:rPr lang="zh-CN" altLang="en-US" sz="1200" b="1" i="0" u="none" strike="noStrike">
                <a:solidFill>
                  <a:srgbClr val="B2C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</a:t>
            </a:r>
            <a:r>
              <a:rPr lang="en-US" sz="1000" b="0" i="0" u="none" strike="noStrike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2026年3月26日</a:t>
            </a:r>
            <a:endParaRPr lang="en-US" sz="1000" b="0" i="0" u="none" strike="noStrike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AutoShape 9"/>
          <p:cNvSpPr/>
          <p:nvPr>
            <p:custDataLst>
              <p:tags r:id="rId7"/>
            </p:custDataLst>
          </p:nvPr>
        </p:nvSpPr>
        <p:spPr>
          <a:xfrm>
            <a:off x="3467100" y="1243330"/>
            <a:ext cx="2540000" cy="485140"/>
          </a:xfrm>
          <a:prstGeom prst="roundRect">
            <a:avLst>
              <a:gd name="adj" fmla="val 11764"/>
            </a:avLst>
          </a:prstGeom>
          <a:solidFill>
            <a:srgbClr val="4A5D23">
              <a:alpha val="30000"/>
            </a:srgbClr>
          </a:solidFill>
          <a:ln w="12700" cap="flat" cmpd="sng">
            <a:solidFill>
              <a:srgbClr val="B2C28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57600" y="1289050"/>
            <a:ext cx="384175" cy="384175"/>
          </a:xfrm>
          <a:prstGeom prst="rect">
            <a:avLst/>
          </a:prstGeom>
        </p:spPr>
      </p:pic>
      <p:sp>
        <p:nvSpPr>
          <p:cNvPr id="11" name="AutoShape 11"/>
          <p:cNvSpPr/>
          <p:nvPr>
            <p:custDataLst>
              <p:tags r:id="rId11"/>
            </p:custDataLst>
          </p:nvPr>
        </p:nvSpPr>
        <p:spPr>
          <a:xfrm>
            <a:off x="4119880" y="1376680"/>
            <a:ext cx="1587500" cy="215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B2C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有效期</a:t>
            </a:r>
            <a:r>
              <a:rPr lang="zh-CN" altLang="en-US" sz="1000" b="1" i="0" u="none" strike="noStrike">
                <a:solidFill>
                  <a:srgbClr val="B2C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</a:t>
            </a:r>
            <a:r>
              <a:rPr lang="en-US" sz="1000" b="0" i="0" u="none" strike="noStrike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100天</a:t>
            </a:r>
            <a:endParaRPr lang="en-US" sz="1000" b="0" i="0" u="none" strike="noStrike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12"/>
            </p:custDataLst>
          </p:nvPr>
        </p:nvSpPr>
        <p:spPr>
          <a:xfrm>
            <a:off x="6172200" y="1243330"/>
            <a:ext cx="2540000" cy="485140"/>
          </a:xfrm>
          <a:prstGeom prst="roundRect">
            <a:avLst>
              <a:gd name="adj" fmla="val 11764"/>
            </a:avLst>
          </a:prstGeom>
          <a:solidFill>
            <a:srgbClr val="4A5D23">
              <a:alpha val="30000"/>
            </a:srgbClr>
          </a:solidFill>
          <a:ln w="12700" cap="flat" cmpd="sng">
            <a:solidFill>
              <a:srgbClr val="B2C28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363335" y="1285240"/>
            <a:ext cx="382270" cy="382270"/>
          </a:xfrm>
          <a:prstGeom prst="rect">
            <a:avLst/>
          </a:prstGeom>
        </p:spPr>
      </p:pic>
      <p:sp>
        <p:nvSpPr>
          <p:cNvPr id="14" name="AutoShape 14"/>
          <p:cNvSpPr/>
          <p:nvPr>
            <p:custDataLst>
              <p:tags r:id="rId16"/>
            </p:custDataLst>
          </p:nvPr>
        </p:nvSpPr>
        <p:spPr>
          <a:xfrm>
            <a:off x="6809740" y="1373505"/>
            <a:ext cx="1587500" cy="215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B2C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付款方式</a:t>
            </a:r>
            <a:r>
              <a:rPr lang="zh-CN" altLang="en-US" sz="1000" b="1" i="0" u="none" strike="noStrike">
                <a:solidFill>
                  <a:srgbClr val="B2C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</a:t>
            </a:r>
            <a:r>
              <a:rPr lang="en-US" sz="1000" b="0" i="0" u="none" strike="noStrike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按后期合同约定</a:t>
            </a:r>
            <a:endParaRPr lang="en-US" sz="1000" b="0" i="0" u="none" strike="noStrike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AutoShape 15"/>
          <p:cNvSpPr/>
          <p:nvPr>
            <p:custDataLst>
              <p:tags r:id="rId17"/>
            </p:custDataLst>
          </p:nvPr>
        </p:nvSpPr>
        <p:spPr>
          <a:xfrm>
            <a:off x="8877300" y="1243330"/>
            <a:ext cx="2540000" cy="485140"/>
          </a:xfrm>
          <a:prstGeom prst="roundRect">
            <a:avLst>
              <a:gd name="adj" fmla="val 11764"/>
            </a:avLst>
          </a:prstGeom>
          <a:solidFill>
            <a:srgbClr val="4A5D23">
              <a:alpha val="30000"/>
            </a:srgbClr>
          </a:solidFill>
          <a:ln w="12700" cap="flat" cmpd="sng">
            <a:solidFill>
              <a:srgbClr val="B2C28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037320" y="1317625"/>
            <a:ext cx="339725" cy="339725"/>
          </a:xfrm>
          <a:prstGeom prst="rect">
            <a:avLst/>
          </a:prstGeom>
        </p:spPr>
      </p:pic>
      <p:sp>
        <p:nvSpPr>
          <p:cNvPr id="17" name="AutoShape 17"/>
          <p:cNvSpPr/>
          <p:nvPr>
            <p:custDataLst>
              <p:tags r:id="rId21"/>
            </p:custDataLst>
          </p:nvPr>
        </p:nvSpPr>
        <p:spPr>
          <a:xfrm>
            <a:off x="9499600" y="1383030"/>
            <a:ext cx="1587500" cy="2006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B2C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交货地址</a:t>
            </a:r>
            <a:r>
              <a:rPr lang="zh-CN" altLang="en-US" sz="1000" b="1" i="0" u="none" strike="noStrike">
                <a:solidFill>
                  <a:srgbClr val="B2C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</a:t>
            </a:r>
            <a:r>
              <a:rPr lang="en-US" sz="1000" b="0" i="0" u="none" strike="noStrike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上海港</a:t>
            </a:r>
            <a:endParaRPr lang="en-US" sz="1000" b="0" i="0" u="none" strike="noStrike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aphicFrame>
        <p:nvGraphicFramePr>
          <p:cNvPr id="23" name="Table 19"/>
          <p:cNvGraphicFramePr>
            <a:graphicFrameLocks noGrp="1"/>
          </p:cNvGraphicFramePr>
          <p:nvPr>
            <p:custDataLst>
              <p:tags r:id="rId22"/>
            </p:custDataLst>
          </p:nvPr>
        </p:nvGraphicFramePr>
        <p:xfrm>
          <a:off x="762000" y="1879600"/>
          <a:ext cx="10655935" cy="39585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30530"/>
                <a:gridCol w="1898015"/>
                <a:gridCol w="822325"/>
                <a:gridCol w="750570"/>
                <a:gridCol w="4174490"/>
                <a:gridCol w="525145"/>
                <a:gridCol w="2054860"/>
              </a:tblGrid>
              <a:tr h="347980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编号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图片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名称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尺寸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技术参数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数量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价格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</a:tr>
              <a:tr h="1202690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zh-CN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zh-CN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</a:tr>
              <a:tr h="1203325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</a:tr>
              <a:tr h="1204595"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en-US" alt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3</a:t>
                      </a: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</a:tr>
            </a:tbl>
          </a:graphicData>
        </a:graphic>
      </p:graphicFrame>
      <p:grpSp>
        <p:nvGrpSpPr>
          <p:cNvPr id="26" name="组合 25"/>
          <p:cNvGrpSpPr/>
          <p:nvPr/>
        </p:nvGrpSpPr>
        <p:grpSpPr>
          <a:xfrm>
            <a:off x="8810625" y="502920"/>
            <a:ext cx="2633980" cy="614680"/>
            <a:chOff x="13875" y="792"/>
            <a:chExt cx="4148" cy="968"/>
          </a:xfrm>
        </p:grpSpPr>
        <p:pic>
          <p:nvPicPr>
            <p:cNvPr id="27" name="图片 26" descr="D:/浏览器下载/图片1.png图片1"/>
            <p:cNvPicPr>
              <a:picLocks noChangeAspect="1"/>
            </p:cNvPicPr>
            <p:nvPr/>
          </p:nvPicPr>
          <p:blipFill>
            <a:blip r:embed="rId23"/>
            <a:srcRect l="52" r="77610"/>
            <a:stretch>
              <a:fillRect/>
            </a:stretch>
          </p:blipFill>
          <p:spPr>
            <a:xfrm>
              <a:off x="13875" y="798"/>
              <a:ext cx="928" cy="962"/>
            </a:xfrm>
            <a:prstGeom prst="rect">
              <a:avLst/>
            </a:prstGeom>
          </p:spPr>
        </p:pic>
        <p:pic>
          <p:nvPicPr>
            <p:cNvPr id="28" name="图片 27" descr="D:/浏览器下载/图片1.png图片1"/>
            <p:cNvPicPr>
              <a:picLocks noChangeAspect="1"/>
            </p:cNvPicPr>
            <p:nvPr/>
          </p:nvPicPr>
          <p:blipFill>
            <a:blip r:embed="rId23"/>
            <a:srcRect l="24581" r="52"/>
            <a:stretch>
              <a:fillRect/>
            </a:stretch>
          </p:blipFill>
          <p:spPr>
            <a:xfrm>
              <a:off x="14893" y="792"/>
              <a:ext cx="3131" cy="962"/>
            </a:xfrm>
            <a:prstGeom prst="rect">
              <a:avLst/>
            </a:prstGeom>
          </p:spPr>
        </p:pic>
      </p:grpSp>
      <p:sp>
        <p:nvSpPr>
          <p:cNvPr id="29" name="AutoShape 4"/>
          <p:cNvSpPr/>
          <p:nvPr/>
        </p:nvSpPr>
        <p:spPr>
          <a:xfrm>
            <a:off x="648970" y="487045"/>
            <a:ext cx="76200" cy="33782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5"/>
          <p:cNvSpPr/>
          <p:nvPr/>
        </p:nvSpPr>
        <p:spPr>
          <a:xfrm>
            <a:off x="847090" y="316865"/>
            <a:ext cx="1016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产品报价明细 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90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3125" t="3125" r="3125" b="31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F190F">
              <a:alpha val="8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648970" y="487045"/>
            <a:ext cx="76200" cy="33782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847090" y="316865"/>
            <a:ext cx="1016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产品报价明细 </a:t>
            </a:r>
            <a:endParaRPr lang="en-US" sz="1100"/>
          </a:p>
        </p:txBody>
      </p:sp>
      <p:graphicFrame>
        <p:nvGraphicFramePr>
          <p:cNvPr id="19" name="Table 19"/>
          <p:cNvGraphicFramePr>
            <a:graphicFrameLocks noGrp="1"/>
          </p:cNvGraphicFramePr>
          <p:nvPr/>
        </p:nvGraphicFramePr>
        <p:xfrm>
          <a:off x="648970" y="1264285"/>
          <a:ext cx="10796905" cy="523811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15290"/>
                <a:gridCol w="2096770"/>
                <a:gridCol w="817880"/>
                <a:gridCol w="746760"/>
                <a:gridCol w="4153535"/>
                <a:gridCol w="522605"/>
                <a:gridCol w="2044065"/>
              </a:tblGrid>
              <a:tr h="326390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编号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图片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名称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尺寸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技术</a:t>
                      </a: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参数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数量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价格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</a:tr>
              <a:tr h="1228090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</a:tr>
              <a:tr h="1227455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en-US" alt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3</a:t>
                      </a: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</a:tr>
              <a:tr h="1227455"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en-US" alt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4</a:t>
                      </a: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8810625" y="502920"/>
            <a:ext cx="2633980" cy="614680"/>
            <a:chOff x="13875" y="792"/>
            <a:chExt cx="4148" cy="968"/>
          </a:xfrm>
        </p:grpSpPr>
        <p:pic>
          <p:nvPicPr>
            <p:cNvPr id="10" name="图片 9" descr="D:/浏览器下载/图片1.png图片1"/>
            <p:cNvPicPr>
              <a:picLocks noChangeAspect="1"/>
            </p:cNvPicPr>
            <p:nvPr/>
          </p:nvPicPr>
          <p:blipFill>
            <a:blip r:embed="rId2"/>
            <a:srcRect l="52" r="77610"/>
            <a:stretch>
              <a:fillRect/>
            </a:stretch>
          </p:blipFill>
          <p:spPr>
            <a:xfrm>
              <a:off x="13875" y="798"/>
              <a:ext cx="928" cy="962"/>
            </a:xfrm>
            <a:prstGeom prst="rect">
              <a:avLst/>
            </a:prstGeom>
          </p:spPr>
        </p:pic>
        <p:pic>
          <p:nvPicPr>
            <p:cNvPr id="11" name="图片 10" descr="D:/浏览器下载/图片1.png图片1"/>
            <p:cNvPicPr>
              <a:picLocks noChangeAspect="1"/>
            </p:cNvPicPr>
            <p:nvPr/>
          </p:nvPicPr>
          <p:blipFill>
            <a:blip r:embed="rId2"/>
            <a:srcRect l="24581" r="52"/>
            <a:stretch>
              <a:fillRect/>
            </a:stretch>
          </p:blipFill>
          <p:spPr>
            <a:xfrm>
              <a:off x="14893" y="792"/>
              <a:ext cx="3131" cy="962"/>
            </a:xfrm>
            <a:prstGeom prst="rect">
              <a:avLst/>
            </a:prstGeom>
          </p:spPr>
        </p:pic>
      </p:grpSp>
      <p:sp>
        <p:nvSpPr>
          <p:cNvPr id="13" name="AutoShape 5"/>
          <p:cNvSpPr/>
          <p:nvPr/>
        </p:nvSpPr>
        <p:spPr>
          <a:xfrm>
            <a:off x="649605" y="1183005"/>
            <a:ext cx="10796270" cy="396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90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3125" t="3125" r="3125" b="31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F190F">
              <a:alpha val="8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648970" y="487045"/>
            <a:ext cx="76200" cy="33782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847090" y="316865"/>
            <a:ext cx="1016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产品报价明细 </a:t>
            </a:r>
            <a:endParaRPr lang="en-US" sz="1100"/>
          </a:p>
        </p:txBody>
      </p:sp>
      <p:graphicFrame>
        <p:nvGraphicFramePr>
          <p:cNvPr id="19" name="Table 19"/>
          <p:cNvGraphicFramePr>
            <a:graphicFrameLocks noGrp="1"/>
          </p:cNvGraphicFramePr>
          <p:nvPr/>
        </p:nvGraphicFramePr>
        <p:xfrm>
          <a:off x="648970" y="1264285"/>
          <a:ext cx="10796905" cy="523811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15290"/>
                <a:gridCol w="2096770"/>
                <a:gridCol w="817880"/>
                <a:gridCol w="746760"/>
                <a:gridCol w="4153535"/>
                <a:gridCol w="522605"/>
                <a:gridCol w="2044065"/>
              </a:tblGrid>
              <a:tr h="326390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编号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图片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名称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尺寸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技术</a:t>
                      </a: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参数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数量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价格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</a:tr>
              <a:tr h="1228090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</a:tr>
              <a:tr h="1227455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en-US" alt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3</a:t>
                      </a: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</a:tr>
              <a:tr h="1227455"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en-US" alt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4</a:t>
                      </a: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8810625" y="502920"/>
            <a:ext cx="2633980" cy="614680"/>
            <a:chOff x="13875" y="792"/>
            <a:chExt cx="4148" cy="968"/>
          </a:xfrm>
        </p:grpSpPr>
        <p:pic>
          <p:nvPicPr>
            <p:cNvPr id="10" name="图片 9" descr="D:/浏览器下载/图片1.png图片1"/>
            <p:cNvPicPr>
              <a:picLocks noChangeAspect="1"/>
            </p:cNvPicPr>
            <p:nvPr/>
          </p:nvPicPr>
          <p:blipFill>
            <a:blip r:embed="rId2"/>
            <a:srcRect l="52" r="77610"/>
            <a:stretch>
              <a:fillRect/>
            </a:stretch>
          </p:blipFill>
          <p:spPr>
            <a:xfrm>
              <a:off x="13875" y="798"/>
              <a:ext cx="928" cy="962"/>
            </a:xfrm>
            <a:prstGeom prst="rect">
              <a:avLst/>
            </a:prstGeom>
          </p:spPr>
        </p:pic>
        <p:pic>
          <p:nvPicPr>
            <p:cNvPr id="11" name="图片 10" descr="D:/浏览器下载/图片1.png图片1"/>
            <p:cNvPicPr>
              <a:picLocks noChangeAspect="1"/>
            </p:cNvPicPr>
            <p:nvPr/>
          </p:nvPicPr>
          <p:blipFill>
            <a:blip r:embed="rId2"/>
            <a:srcRect l="24581" r="52"/>
            <a:stretch>
              <a:fillRect/>
            </a:stretch>
          </p:blipFill>
          <p:spPr>
            <a:xfrm>
              <a:off x="14893" y="792"/>
              <a:ext cx="3131" cy="962"/>
            </a:xfrm>
            <a:prstGeom prst="rect">
              <a:avLst/>
            </a:prstGeom>
          </p:spPr>
        </p:pic>
      </p:grpSp>
      <p:sp>
        <p:nvSpPr>
          <p:cNvPr id="13" name="AutoShape 5"/>
          <p:cNvSpPr/>
          <p:nvPr/>
        </p:nvSpPr>
        <p:spPr>
          <a:xfrm>
            <a:off x="649605" y="1183005"/>
            <a:ext cx="10796270" cy="396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90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3125" t="3125" r="3125" b="31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F190F">
              <a:alpha val="8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648970" y="487045"/>
            <a:ext cx="76200" cy="33782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847090" y="316865"/>
            <a:ext cx="1016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产品报价明细 </a:t>
            </a:r>
            <a:endParaRPr lang="en-US" sz="1100"/>
          </a:p>
        </p:txBody>
      </p:sp>
      <p:graphicFrame>
        <p:nvGraphicFramePr>
          <p:cNvPr id="19" name="Table 19"/>
          <p:cNvGraphicFramePr>
            <a:graphicFrameLocks noGrp="1"/>
          </p:cNvGraphicFramePr>
          <p:nvPr/>
        </p:nvGraphicFramePr>
        <p:xfrm>
          <a:off x="648970" y="1264285"/>
          <a:ext cx="10796905" cy="523811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15290"/>
                <a:gridCol w="2096770"/>
                <a:gridCol w="817880"/>
                <a:gridCol w="746760"/>
                <a:gridCol w="4153535"/>
                <a:gridCol w="522605"/>
                <a:gridCol w="2044065"/>
              </a:tblGrid>
              <a:tr h="326390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编号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图片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名称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尺寸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技术</a:t>
                      </a: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参数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数量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800" b="1" i="0" u="none" strike="noStrike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价格</a:t>
                      </a:r>
                      <a:endParaRPr lang="zh-CN" altLang="en-US" sz="800" b="1" i="0" u="none" strike="noStrike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4A5D23">
                        <a:alpha val="100000"/>
                      </a:srgbClr>
                    </a:solidFill>
                  </a:tcPr>
                </a:tc>
              </a:tr>
              <a:tr h="1228090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EBF0E6">
                        <a:alpha val="100000"/>
                      </a:srgbClr>
                    </a:solidFill>
                  </a:tcPr>
                </a:tc>
              </a:tr>
              <a:tr h="1227455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endParaRPr 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5F5F5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en-US" altLang="en-US" sz="900" b="0" i="0" u="none" strike="noStrike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微软雅黑" panose="020B0503020204020204" charset="-122"/>
                        </a:rPr>
                        <a:t>3</a:t>
                      </a: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>
                      <a:noFill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00000"/>
                        </a:lnSpc>
                        <a:buNone/>
                        <a:defRPr/>
                      </a:pPr>
                      <a:endParaRPr lang="en-US" altLang="en-US" sz="900" b="0" i="0" u="none" strike="noStrike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EBF0E6"/>
                    </a:solidFill>
                  </a:tcPr>
                </a:tc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8810625" y="502920"/>
            <a:ext cx="2633980" cy="614680"/>
            <a:chOff x="13875" y="792"/>
            <a:chExt cx="4148" cy="968"/>
          </a:xfrm>
        </p:grpSpPr>
        <p:pic>
          <p:nvPicPr>
            <p:cNvPr id="10" name="图片 9" descr="D:/浏览器下载/图片1.png图片1"/>
            <p:cNvPicPr>
              <a:picLocks noChangeAspect="1"/>
            </p:cNvPicPr>
            <p:nvPr/>
          </p:nvPicPr>
          <p:blipFill>
            <a:blip r:embed="rId2"/>
            <a:srcRect l="52" r="77610"/>
            <a:stretch>
              <a:fillRect/>
            </a:stretch>
          </p:blipFill>
          <p:spPr>
            <a:xfrm>
              <a:off x="13875" y="798"/>
              <a:ext cx="928" cy="962"/>
            </a:xfrm>
            <a:prstGeom prst="rect">
              <a:avLst/>
            </a:prstGeom>
          </p:spPr>
        </p:pic>
        <p:pic>
          <p:nvPicPr>
            <p:cNvPr id="11" name="图片 10" descr="D:/浏览器下载/图片1.png图片1"/>
            <p:cNvPicPr>
              <a:picLocks noChangeAspect="1"/>
            </p:cNvPicPr>
            <p:nvPr/>
          </p:nvPicPr>
          <p:blipFill>
            <a:blip r:embed="rId2"/>
            <a:srcRect l="24581" r="52"/>
            <a:stretch>
              <a:fillRect/>
            </a:stretch>
          </p:blipFill>
          <p:spPr>
            <a:xfrm>
              <a:off x="14893" y="792"/>
              <a:ext cx="3131" cy="962"/>
            </a:xfrm>
            <a:prstGeom prst="rect">
              <a:avLst/>
            </a:prstGeom>
          </p:spPr>
        </p:pic>
      </p:grpSp>
      <p:sp>
        <p:nvSpPr>
          <p:cNvPr id="13" name="AutoShape 5"/>
          <p:cNvSpPr/>
          <p:nvPr/>
        </p:nvSpPr>
        <p:spPr>
          <a:xfrm>
            <a:off x="649605" y="1183005"/>
            <a:ext cx="10796270" cy="396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49605" y="5775960"/>
            <a:ext cx="10796270" cy="508000"/>
          </a:xfrm>
          <a:prstGeom prst="roundRect">
            <a:avLst>
              <a:gd name="adj" fmla="val 25000"/>
            </a:avLst>
          </a:prstGeom>
          <a:solidFill>
            <a:srgbClr val="4A5D23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889000" y="5880100"/>
            <a:ext cx="1829435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总计金额 (人民币)：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192520" y="5859780"/>
            <a:ext cx="5013960" cy="3403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¥ XXXXX (</a:t>
            </a:r>
            <a:r>
              <a:rPr lang="zh-CN" altLang="en-US" sz="1600" b="1" i="0" u="none" strike="noStrike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报价含税含运费</a:t>
            </a:r>
            <a:r>
              <a:rPr lang="en-US" sz="1600" b="1" i="0" u="none" strike="noStrike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)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3302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标准配件</a:t>
            </a:r>
            <a:r>
              <a:rPr lang="en-US" sz="2800" b="1" i="0" u="none" strike="noStrike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清单：一站式无忧解决方案</a:t>
            </a:r>
            <a:endParaRPr lang="en-US" sz="2800" b="1" i="0" u="none" strike="noStrike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75640" y="1284605"/>
            <a:ext cx="10668000" cy="2857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为确保产品的正常使用和长期维护，我们免费提供全套专用标准配件，涵盖日常修补与动力充气需求。</a:t>
            </a:r>
            <a:endParaRPr lang="en-US" sz="1200" b="0" i="0" u="none" strike="noStrike">
              <a:solidFill>
                <a:srgbClr val="5555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0" y="6658610"/>
            <a:ext cx="12191365" cy="19939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4"/>
          <p:cNvSpPr/>
          <p:nvPr/>
        </p:nvSpPr>
        <p:spPr>
          <a:xfrm>
            <a:off x="675640" y="1064260"/>
            <a:ext cx="10897235" cy="396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>
            <p:custDataLst>
              <p:tags r:id="rId1"/>
            </p:custDataLst>
          </p:nvPr>
        </p:nvSpPr>
        <p:spPr>
          <a:xfrm>
            <a:off x="660400" y="3427095"/>
            <a:ext cx="2632710" cy="570865"/>
          </a:xfrm>
          <a:prstGeom prst="roundRect">
            <a:avLst>
              <a:gd name="adj" fmla="val 3636"/>
            </a:avLst>
          </a:prstGeom>
          <a:solidFill>
            <a:srgbClr val="F0F5EB">
              <a:alpha val="100000"/>
            </a:srgbClr>
          </a:solidFill>
          <a:ln w="12700" cap="flat" cmpd="sng">
            <a:solidFill>
              <a:srgbClr val="4A5D23">
                <a:alpha val="30000"/>
              </a:srgbClr>
            </a:solidFill>
            <a:prstDash val="solid"/>
            <a:round/>
          </a:ln>
          <a:effectLst/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>
            <p:custDataLst>
              <p:tags r:id="rId2"/>
            </p:custDataLst>
          </p:nvPr>
        </p:nvSpPr>
        <p:spPr>
          <a:xfrm>
            <a:off x="1154430" y="3502660"/>
            <a:ext cx="1644650" cy="1663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充气风机</a:t>
            </a:r>
            <a:endParaRPr lang="zh-CN" altLang="en-US" sz="16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AutoShape 15"/>
          <p:cNvSpPr/>
          <p:nvPr>
            <p:custDataLst>
              <p:tags r:id="rId3"/>
            </p:custDataLst>
          </p:nvPr>
        </p:nvSpPr>
        <p:spPr>
          <a:xfrm>
            <a:off x="672465" y="3726815"/>
            <a:ext cx="2620645" cy="2209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8000"/>
              </a:lnSpc>
              <a:defRPr/>
            </a:pP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功率：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1500W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；数量：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台</a:t>
            </a:r>
            <a:endParaRPr lang="zh-CN" altLang="en-US" sz="1000" b="0" i="0" u="none" strike="noStrike">
              <a:solidFill>
                <a:srgbClr val="3C3C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6500" y="364490"/>
            <a:ext cx="2635250" cy="6108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60400" y="1728470"/>
            <a:ext cx="2632710" cy="1641475"/>
          </a:xfrm>
          <a:prstGeom prst="rect">
            <a:avLst/>
          </a:prstGeom>
        </p:spPr>
      </p:pic>
      <p:sp>
        <p:nvSpPr>
          <p:cNvPr id="56" name="AutoShape 11"/>
          <p:cNvSpPr/>
          <p:nvPr>
            <p:custDataLst>
              <p:tags r:id="rId7"/>
            </p:custDataLst>
          </p:nvPr>
        </p:nvSpPr>
        <p:spPr>
          <a:xfrm>
            <a:off x="3420110" y="3422015"/>
            <a:ext cx="2632710" cy="570865"/>
          </a:xfrm>
          <a:prstGeom prst="roundRect">
            <a:avLst>
              <a:gd name="adj" fmla="val 3636"/>
            </a:avLst>
          </a:prstGeom>
          <a:solidFill>
            <a:srgbClr val="F0F5EB">
              <a:alpha val="100000"/>
            </a:srgbClr>
          </a:solidFill>
          <a:ln w="12700" cap="flat" cmpd="sng">
            <a:solidFill>
              <a:srgbClr val="4A5D23">
                <a:alpha val="30000"/>
              </a:srgbClr>
            </a:solidFill>
            <a:prstDash val="solid"/>
            <a:round/>
          </a:ln>
          <a:effectLst/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7" name="AutoShape 14"/>
          <p:cNvSpPr/>
          <p:nvPr>
            <p:custDataLst>
              <p:tags r:id="rId8"/>
            </p:custDataLst>
          </p:nvPr>
        </p:nvSpPr>
        <p:spPr>
          <a:xfrm>
            <a:off x="3914140" y="3497580"/>
            <a:ext cx="1644650" cy="1663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智能充</a:t>
            </a: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放气系统</a:t>
            </a:r>
            <a:endParaRPr lang="zh-CN" altLang="en-US" sz="16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8" name="AutoShape 15"/>
          <p:cNvSpPr/>
          <p:nvPr>
            <p:custDataLst>
              <p:tags r:id="rId9"/>
            </p:custDataLst>
          </p:nvPr>
        </p:nvSpPr>
        <p:spPr>
          <a:xfrm>
            <a:off x="3432175" y="3721735"/>
            <a:ext cx="2620645" cy="2209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8000"/>
              </a:lnSpc>
              <a:defRPr/>
            </a:pP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功率：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3000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W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；数量：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0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台</a:t>
            </a:r>
            <a:endParaRPr lang="zh-CN" altLang="en-US" sz="1000" b="0" i="0" u="none" strike="noStrike">
              <a:solidFill>
                <a:srgbClr val="3C3C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0" name="AutoShape 11"/>
          <p:cNvSpPr/>
          <p:nvPr>
            <p:custDataLst>
              <p:tags r:id="rId10"/>
            </p:custDataLst>
          </p:nvPr>
        </p:nvSpPr>
        <p:spPr>
          <a:xfrm>
            <a:off x="6179820" y="3422015"/>
            <a:ext cx="2632710" cy="570865"/>
          </a:xfrm>
          <a:prstGeom prst="roundRect">
            <a:avLst>
              <a:gd name="adj" fmla="val 3636"/>
            </a:avLst>
          </a:prstGeom>
          <a:solidFill>
            <a:srgbClr val="F0F5EB">
              <a:alpha val="100000"/>
            </a:srgbClr>
          </a:solidFill>
          <a:ln w="12700" cap="flat" cmpd="sng">
            <a:solidFill>
              <a:srgbClr val="4A5D23">
                <a:alpha val="30000"/>
              </a:srgbClr>
            </a:solidFill>
            <a:prstDash val="solid"/>
            <a:round/>
          </a:ln>
          <a:effectLst/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1" name="AutoShape 14"/>
          <p:cNvSpPr/>
          <p:nvPr>
            <p:custDataLst>
              <p:tags r:id="rId11"/>
            </p:custDataLst>
          </p:nvPr>
        </p:nvSpPr>
        <p:spPr>
          <a:xfrm>
            <a:off x="6673850" y="3497580"/>
            <a:ext cx="1644650" cy="1663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军用地</a:t>
            </a: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钉</a:t>
            </a:r>
            <a:endParaRPr lang="zh-CN" altLang="en-US" sz="16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2" name="AutoShape 15"/>
          <p:cNvSpPr/>
          <p:nvPr>
            <p:custDataLst>
              <p:tags r:id="rId12"/>
            </p:custDataLst>
          </p:nvPr>
        </p:nvSpPr>
        <p:spPr>
          <a:xfrm>
            <a:off x="6191885" y="3721735"/>
            <a:ext cx="2620645" cy="2209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8000"/>
              </a:lnSpc>
              <a:defRPr/>
            </a:pP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长度：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40cm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；数量：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8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根</a:t>
            </a:r>
            <a:endParaRPr lang="zh-CN" altLang="en-US" sz="1000" b="0" i="0" u="none" strike="noStrike">
              <a:solidFill>
                <a:srgbClr val="3C3C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4" name="AutoShape 11"/>
          <p:cNvSpPr/>
          <p:nvPr>
            <p:custDataLst>
              <p:tags r:id="rId13"/>
            </p:custDataLst>
          </p:nvPr>
        </p:nvSpPr>
        <p:spPr>
          <a:xfrm>
            <a:off x="8939530" y="3416935"/>
            <a:ext cx="2632710" cy="570865"/>
          </a:xfrm>
          <a:prstGeom prst="roundRect">
            <a:avLst>
              <a:gd name="adj" fmla="val 3636"/>
            </a:avLst>
          </a:prstGeom>
          <a:solidFill>
            <a:srgbClr val="F0F5EB">
              <a:alpha val="100000"/>
            </a:srgbClr>
          </a:solidFill>
          <a:ln w="12700" cap="flat" cmpd="sng">
            <a:solidFill>
              <a:srgbClr val="4A5D23">
                <a:alpha val="30000"/>
              </a:srgbClr>
            </a:solidFill>
            <a:prstDash val="solid"/>
            <a:round/>
          </a:ln>
          <a:effectLst/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5" name="AutoShape 14"/>
          <p:cNvSpPr/>
          <p:nvPr>
            <p:custDataLst>
              <p:tags r:id="rId14"/>
            </p:custDataLst>
          </p:nvPr>
        </p:nvSpPr>
        <p:spPr>
          <a:xfrm>
            <a:off x="9433560" y="3492500"/>
            <a:ext cx="1644650" cy="1663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修补工具套</a:t>
            </a: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件</a:t>
            </a:r>
            <a:endParaRPr lang="zh-CN" altLang="en-US" sz="16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6" name="AutoShape 15"/>
          <p:cNvSpPr/>
          <p:nvPr>
            <p:custDataLst>
              <p:tags r:id="rId15"/>
            </p:custDataLst>
          </p:nvPr>
        </p:nvSpPr>
        <p:spPr>
          <a:xfrm>
            <a:off x="8951595" y="3716655"/>
            <a:ext cx="2620645" cy="2209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8000"/>
              </a:lnSpc>
              <a:defRPr/>
            </a:pP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数量：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5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件；数量：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套</a:t>
            </a:r>
            <a:endParaRPr lang="zh-CN" altLang="en-US" sz="1000" b="0" i="0" u="none" strike="noStrike">
              <a:solidFill>
                <a:srgbClr val="3C3C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22650" y="1728470"/>
            <a:ext cx="2630805" cy="1636395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6200000">
            <a:off x="6681470" y="1240790"/>
            <a:ext cx="1635760" cy="2615565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6200000">
            <a:off x="9437370" y="1230630"/>
            <a:ext cx="1635760" cy="2636520"/>
          </a:xfrm>
          <a:prstGeom prst="rect">
            <a:avLst/>
          </a:prstGeom>
        </p:spPr>
      </p:pic>
      <p:sp>
        <p:nvSpPr>
          <p:cNvPr id="72" name="AutoShape 11"/>
          <p:cNvSpPr/>
          <p:nvPr>
            <p:custDataLst>
              <p:tags r:id="rId19"/>
            </p:custDataLst>
          </p:nvPr>
        </p:nvSpPr>
        <p:spPr>
          <a:xfrm>
            <a:off x="660400" y="5892165"/>
            <a:ext cx="2632710" cy="570865"/>
          </a:xfrm>
          <a:prstGeom prst="roundRect">
            <a:avLst>
              <a:gd name="adj" fmla="val 3636"/>
            </a:avLst>
          </a:prstGeom>
          <a:solidFill>
            <a:srgbClr val="F0F5EB">
              <a:alpha val="100000"/>
            </a:srgbClr>
          </a:solidFill>
          <a:ln w="12700" cap="flat" cmpd="sng">
            <a:solidFill>
              <a:srgbClr val="4A5D23">
                <a:alpha val="30000"/>
              </a:srgbClr>
            </a:solidFill>
            <a:prstDash val="solid"/>
            <a:round/>
          </a:ln>
          <a:effectLst/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3" name="AutoShape 14"/>
          <p:cNvSpPr/>
          <p:nvPr>
            <p:custDataLst>
              <p:tags r:id="rId20"/>
            </p:custDataLst>
          </p:nvPr>
        </p:nvSpPr>
        <p:spPr>
          <a:xfrm>
            <a:off x="1154430" y="5967730"/>
            <a:ext cx="1644650" cy="1663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电缆</a:t>
            </a: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线</a:t>
            </a:r>
            <a:endParaRPr lang="zh-CN" altLang="en-US" sz="16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4" name="AutoShape 15"/>
          <p:cNvSpPr/>
          <p:nvPr>
            <p:custDataLst>
              <p:tags r:id="rId21"/>
            </p:custDataLst>
          </p:nvPr>
        </p:nvSpPr>
        <p:spPr>
          <a:xfrm>
            <a:off x="672465" y="6191885"/>
            <a:ext cx="2620645" cy="2209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8000"/>
              </a:lnSpc>
              <a:defRPr/>
            </a:pP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长度：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50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米；数量：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0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盘</a:t>
            </a:r>
            <a:endParaRPr lang="zh-CN" altLang="en-US" sz="1000" b="0" i="0" u="none" strike="noStrike">
              <a:solidFill>
                <a:srgbClr val="3C3C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6" name="AutoShape 11"/>
          <p:cNvSpPr/>
          <p:nvPr>
            <p:custDataLst>
              <p:tags r:id="rId22"/>
            </p:custDataLst>
          </p:nvPr>
        </p:nvSpPr>
        <p:spPr>
          <a:xfrm>
            <a:off x="3420110" y="5887085"/>
            <a:ext cx="2632710" cy="570865"/>
          </a:xfrm>
          <a:prstGeom prst="roundRect">
            <a:avLst>
              <a:gd name="adj" fmla="val 3636"/>
            </a:avLst>
          </a:prstGeom>
          <a:solidFill>
            <a:srgbClr val="F0F5EB">
              <a:alpha val="100000"/>
            </a:srgbClr>
          </a:solidFill>
          <a:ln w="12700" cap="flat" cmpd="sng">
            <a:solidFill>
              <a:srgbClr val="4A5D23">
                <a:alpha val="30000"/>
              </a:srgbClr>
            </a:solidFill>
            <a:prstDash val="solid"/>
            <a:round/>
          </a:ln>
          <a:effectLst/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7" name="AutoShape 14"/>
          <p:cNvSpPr/>
          <p:nvPr>
            <p:custDataLst>
              <p:tags r:id="rId23"/>
            </p:custDataLst>
          </p:nvPr>
        </p:nvSpPr>
        <p:spPr>
          <a:xfrm>
            <a:off x="3914140" y="5962650"/>
            <a:ext cx="1644650" cy="1663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转运</a:t>
            </a: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箱</a:t>
            </a:r>
            <a:endParaRPr lang="zh-CN" altLang="en-US" sz="16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8" name="AutoShape 15"/>
          <p:cNvSpPr/>
          <p:nvPr>
            <p:custDataLst>
              <p:tags r:id="rId24"/>
            </p:custDataLst>
          </p:nvPr>
        </p:nvSpPr>
        <p:spPr>
          <a:xfrm>
            <a:off x="3432175" y="6186805"/>
            <a:ext cx="2620645" cy="2209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8000"/>
              </a:lnSpc>
              <a:defRPr/>
            </a:pP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尺寸：定制；数量：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0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箱</a:t>
            </a:r>
            <a:endParaRPr lang="zh-CN" altLang="en-US" sz="1000" b="0" i="0" u="none" strike="noStrike">
              <a:solidFill>
                <a:srgbClr val="3C3C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9" name="AutoShape 11"/>
          <p:cNvSpPr/>
          <p:nvPr>
            <p:custDataLst>
              <p:tags r:id="rId25"/>
            </p:custDataLst>
          </p:nvPr>
        </p:nvSpPr>
        <p:spPr>
          <a:xfrm>
            <a:off x="6179820" y="5887085"/>
            <a:ext cx="2632710" cy="570865"/>
          </a:xfrm>
          <a:prstGeom prst="roundRect">
            <a:avLst>
              <a:gd name="adj" fmla="val 3636"/>
            </a:avLst>
          </a:prstGeom>
          <a:solidFill>
            <a:srgbClr val="F0F5EB">
              <a:alpha val="100000"/>
            </a:srgbClr>
          </a:solidFill>
          <a:ln w="12700" cap="flat" cmpd="sng">
            <a:solidFill>
              <a:srgbClr val="4A5D23">
                <a:alpha val="30000"/>
              </a:srgbClr>
            </a:solidFill>
            <a:prstDash val="solid"/>
            <a:round/>
          </a:ln>
          <a:effectLst/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0" name="AutoShape 14"/>
          <p:cNvSpPr/>
          <p:nvPr>
            <p:custDataLst>
              <p:tags r:id="rId26"/>
            </p:custDataLst>
          </p:nvPr>
        </p:nvSpPr>
        <p:spPr>
          <a:xfrm>
            <a:off x="6673850" y="5962650"/>
            <a:ext cx="1644650" cy="1663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产品包装</a:t>
            </a: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袋</a:t>
            </a:r>
            <a:endParaRPr lang="zh-CN" altLang="en-US" sz="16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1" name="AutoShape 15"/>
          <p:cNvSpPr/>
          <p:nvPr>
            <p:custDataLst>
              <p:tags r:id="rId27"/>
            </p:custDataLst>
          </p:nvPr>
        </p:nvSpPr>
        <p:spPr>
          <a:xfrm>
            <a:off x="6191885" y="6186805"/>
            <a:ext cx="2620645" cy="2209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8000"/>
              </a:lnSpc>
              <a:defRPr/>
            </a:pP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尺寸：定制；数量：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张</a:t>
            </a:r>
            <a:endParaRPr lang="zh-CN" altLang="en-US" sz="1000" b="0" i="0" u="none" strike="noStrike">
              <a:solidFill>
                <a:srgbClr val="3C3C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2" name="AutoShape 11"/>
          <p:cNvSpPr/>
          <p:nvPr>
            <p:custDataLst>
              <p:tags r:id="rId28"/>
            </p:custDataLst>
          </p:nvPr>
        </p:nvSpPr>
        <p:spPr>
          <a:xfrm>
            <a:off x="8939530" y="5882005"/>
            <a:ext cx="2632710" cy="570865"/>
          </a:xfrm>
          <a:prstGeom prst="roundRect">
            <a:avLst>
              <a:gd name="adj" fmla="val 3636"/>
            </a:avLst>
          </a:prstGeom>
          <a:solidFill>
            <a:srgbClr val="F0F5EB">
              <a:alpha val="100000"/>
            </a:srgbClr>
          </a:solidFill>
          <a:ln w="12700" cap="flat" cmpd="sng">
            <a:solidFill>
              <a:srgbClr val="4A5D23">
                <a:alpha val="30000"/>
              </a:srgbClr>
            </a:solidFill>
            <a:prstDash val="solid"/>
            <a:round/>
          </a:ln>
          <a:effectLst/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3" name="AutoShape 14"/>
          <p:cNvSpPr/>
          <p:nvPr>
            <p:custDataLst>
              <p:tags r:id="rId29"/>
            </p:custDataLst>
          </p:nvPr>
        </p:nvSpPr>
        <p:spPr>
          <a:xfrm>
            <a:off x="9433560" y="5957570"/>
            <a:ext cx="1644650" cy="1663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整体</a:t>
            </a:r>
            <a:r>
              <a:rPr lang="zh-CN" altLang="en-US" sz="16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运输</a:t>
            </a:r>
            <a:endParaRPr lang="zh-CN" altLang="en-US" sz="16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4" name="AutoShape 15"/>
          <p:cNvSpPr/>
          <p:nvPr>
            <p:custDataLst>
              <p:tags r:id="rId30"/>
            </p:custDataLst>
          </p:nvPr>
        </p:nvSpPr>
        <p:spPr>
          <a:xfrm>
            <a:off x="8951595" y="6181725"/>
            <a:ext cx="2620645" cy="2209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8000"/>
              </a:lnSpc>
              <a:defRPr/>
            </a:pP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方式：物流；数量：</a:t>
            </a:r>
            <a:r>
              <a:rPr lang="en-US" altLang="zh-CN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0</a:t>
            </a:r>
            <a:r>
              <a:rPr lang="zh-CN" altLang="en-US" sz="1000" b="0" i="0" u="none" strike="noStrike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</a:t>
            </a:r>
            <a:endParaRPr lang="zh-CN" altLang="en-US" sz="1000" b="0" i="0" u="none" strike="noStrike">
              <a:solidFill>
                <a:srgbClr val="3C3C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88" name="图片 87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60400" y="4196080"/>
            <a:ext cx="2632710" cy="1632585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420110" y="4191635"/>
            <a:ext cx="2632075" cy="1637665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181090" y="4196080"/>
            <a:ext cx="2633980" cy="1633220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951595" y="4197985"/>
            <a:ext cx="2617470" cy="1622425"/>
          </a:xfrm>
          <a:prstGeom prst="rect">
            <a:avLst/>
          </a:prstGeom>
        </p:spPr>
      </p:pic>
      <p:pic>
        <p:nvPicPr>
          <p:cNvPr id="93" name="图片 92" descr="LOGO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154430" y="2111375"/>
            <a:ext cx="1634490" cy="774065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pic>
        <p:nvPicPr>
          <p:cNvPr id="94" name="图片 93" descr="LOGO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958590" y="2111375"/>
            <a:ext cx="1634490" cy="774065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pic>
        <p:nvPicPr>
          <p:cNvPr id="95" name="图片 94" descr="LOGO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734810" y="2111375"/>
            <a:ext cx="1634490" cy="774065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pic>
        <p:nvPicPr>
          <p:cNvPr id="96" name="图片 95" descr="LOGO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326880" y="2111375"/>
            <a:ext cx="1634490" cy="774065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pic>
        <p:nvPicPr>
          <p:cNvPr id="97" name="图片 96" descr="LOGO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81710" y="4622165"/>
            <a:ext cx="1634490" cy="774065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pic>
        <p:nvPicPr>
          <p:cNvPr id="98" name="图片 97" descr="LOGO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785870" y="4622165"/>
            <a:ext cx="1634490" cy="774065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pic>
        <p:nvPicPr>
          <p:cNvPr id="99" name="图片 98" descr="LOGO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562090" y="4622165"/>
            <a:ext cx="1634490" cy="774065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pic>
        <p:nvPicPr>
          <p:cNvPr id="100" name="图片 99" descr="LOGO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154160" y="4622165"/>
            <a:ext cx="1634490" cy="774065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762000" y="1388110"/>
            <a:ext cx="240919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我们的承诺</a:t>
            </a:r>
            <a:endParaRPr lang="en-US" sz="20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62000" y="1832610"/>
            <a:ext cx="10668635" cy="10115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47000"/>
              </a:lnSpc>
              <a:defRPr/>
            </a:pPr>
            <a:r>
              <a:rPr lang="en-US" b="0" i="0" u="none" strike="noStrike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上海</a:t>
            </a:r>
            <a:r>
              <a:rPr lang="zh-CN" altLang="en-US" b="0" i="0" u="none" strike="noStrike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淮潼</a:t>
            </a:r>
            <a:r>
              <a:rPr lang="en-US" b="0" i="0" u="none" strike="noStrike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始终坚持以客户为中心，深知您的需求不仅是产品本身，更是可靠的服务与长期的保障。我们承诺为您提供全方位的支持。</a:t>
            </a:r>
            <a:endParaRPr lang="en-US" b="0" i="0" u="none" strike="noStrike">
              <a:solidFill>
                <a:srgbClr val="5555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2343785"/>
            <a:ext cx="546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A5D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全方位服务保障</a:t>
            </a:r>
            <a:endParaRPr lang="en-US" sz="2000" b="1" i="0" u="none" strike="noStrike">
              <a:solidFill>
                <a:srgbClr val="4A5D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38" name="组合 37"/>
          <p:cNvGrpSpPr/>
          <p:nvPr>
            <p:custDataLst>
              <p:tags r:id="rId1"/>
            </p:custDataLst>
          </p:nvPr>
        </p:nvGrpSpPr>
        <p:grpSpPr>
          <a:xfrm>
            <a:off x="617220" y="2454910"/>
            <a:ext cx="10118090" cy="4006850"/>
            <a:chOff x="2401" y="12720"/>
            <a:chExt cx="15934" cy="6310"/>
          </a:xfrm>
        </p:grpSpPr>
        <p:grpSp>
          <p:nvGrpSpPr>
            <p:cNvPr id="35" name="组合 34"/>
            <p:cNvGrpSpPr/>
            <p:nvPr>
              <p:custDataLst>
                <p:tags r:id="rId2"/>
              </p:custDataLst>
            </p:nvPr>
          </p:nvGrpSpPr>
          <p:grpSpPr>
            <a:xfrm>
              <a:off x="8906" y="12720"/>
              <a:ext cx="9429" cy="2998"/>
              <a:chOff x="8906" y="12120"/>
              <a:chExt cx="9429" cy="2998"/>
            </a:xfrm>
          </p:grpSpPr>
          <p:sp>
            <p:nvSpPr>
              <p:cNvPr id="142" name="任意多边形 1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8906" y="13001"/>
                <a:ext cx="3261" cy="1236"/>
              </a:xfrm>
              <a:custGeom>
                <a:avLst/>
                <a:gdLst>
                  <a:gd name="connsiteX0" fmla="*/ 3140 w 3547"/>
                  <a:gd name="connsiteY0" fmla="*/ 0 h 1343"/>
                  <a:gd name="connsiteX1" fmla="*/ 3016 w 3547"/>
                  <a:gd name="connsiteY1" fmla="*/ 0 h 1343"/>
                  <a:gd name="connsiteX2" fmla="*/ 634 w 3547"/>
                  <a:gd name="connsiteY2" fmla="*/ 0 h 1343"/>
                  <a:gd name="connsiteX3" fmla="*/ 0 w 3547"/>
                  <a:gd name="connsiteY3" fmla="*/ 607 h 1343"/>
                  <a:gd name="connsiteX4" fmla="*/ 634 w 3547"/>
                  <a:gd name="connsiteY4" fmla="*/ 1213 h 1343"/>
                  <a:gd name="connsiteX5" fmla="*/ 3016 w 3547"/>
                  <a:gd name="connsiteY5" fmla="*/ 1213 h 1343"/>
                  <a:gd name="connsiteX6" fmla="*/ 3218 w 3547"/>
                  <a:gd name="connsiteY6" fmla="*/ 1213 h 1343"/>
                  <a:gd name="connsiteX7" fmla="*/ 3547 w 3547"/>
                  <a:gd name="connsiteY7" fmla="*/ 1341 h 1343"/>
                  <a:gd name="connsiteX8" fmla="*/ 3547 w 3547"/>
                  <a:gd name="connsiteY8" fmla="*/ 177 h 1343"/>
                  <a:gd name="connsiteX9" fmla="*/ 3140 w 3547"/>
                  <a:gd name="connsiteY9" fmla="*/ 0 h 1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0" t="0" r="r" b="b"/>
                <a:pathLst>
                  <a:path w="3547" h="1344">
                    <a:moveTo>
                      <a:pt x="3140" y="0"/>
                    </a:moveTo>
                    <a:cubicBezTo>
                      <a:pt x="3016" y="0"/>
                      <a:pt x="3016" y="0"/>
                      <a:pt x="3016" y="0"/>
                    </a:cubicBezTo>
                    <a:cubicBezTo>
                      <a:pt x="634" y="0"/>
                      <a:pt x="634" y="0"/>
                      <a:pt x="634" y="0"/>
                    </a:cubicBezTo>
                    <a:cubicBezTo>
                      <a:pt x="0" y="607"/>
                      <a:pt x="0" y="607"/>
                      <a:pt x="0" y="607"/>
                    </a:cubicBezTo>
                    <a:cubicBezTo>
                      <a:pt x="634" y="1213"/>
                      <a:pt x="634" y="1213"/>
                      <a:pt x="634" y="1213"/>
                    </a:cubicBezTo>
                    <a:cubicBezTo>
                      <a:pt x="3016" y="1213"/>
                      <a:pt x="3016" y="1213"/>
                      <a:pt x="3016" y="1213"/>
                    </a:cubicBezTo>
                    <a:cubicBezTo>
                      <a:pt x="3218" y="1213"/>
                      <a:pt x="3218" y="1213"/>
                      <a:pt x="3218" y="1213"/>
                    </a:cubicBezTo>
                    <a:cubicBezTo>
                      <a:pt x="3399" y="1213"/>
                      <a:pt x="3547" y="1270"/>
                      <a:pt x="3547" y="1341"/>
                    </a:cubicBezTo>
                    <a:cubicBezTo>
                      <a:pt x="3547" y="1412"/>
                      <a:pt x="3547" y="177"/>
                      <a:pt x="3547" y="177"/>
                    </a:cubicBezTo>
                    <a:cubicBezTo>
                      <a:pt x="3547" y="79"/>
                      <a:pt x="3364" y="0"/>
                      <a:pt x="31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E7D32">
                      <a:lumMod val="60000"/>
                      <a:lumOff val="40000"/>
                      <a:alpha val="100000"/>
                    </a:srgbClr>
                  </a:gs>
                  <a:gs pos="100000">
                    <a:srgbClr val="2E7D32">
                      <a:alpha val="100000"/>
                    </a:srgbClr>
                  </a:gs>
                  <a:gs pos="50000">
                    <a:srgbClr val="2E7D32">
                      <a:alpha val="100000"/>
                    </a:srgbClr>
                  </a:gs>
                </a:gsLst>
                <a:lin ang="0" scaled="0"/>
              </a:gradFill>
              <a:ln>
                <a:solidFill>
                  <a:srgbClr val="2E7D32"/>
                </a:solidFill>
              </a:ln>
              <a:effectLst>
                <a:outerShdw blurRad="444500" dist="127000" dir="5400000" algn="t" rotWithShape="0">
                  <a:srgbClr val="2E7D32">
                    <a:alpha val="2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36195" rIns="91440" bIns="71755" numCol="1" spcCol="0" rtlCol="0" fromWordArt="0" anchor="ctr" anchorCtr="0" forceAA="0" compatLnSpc="1">
                <a:normAutofit/>
              </a:bodyPr>
              <a:p>
                <a:pPr lvl="0" algn="ctr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</a:pPr>
                <a:r>
                  <a:rPr lang="en-US" sz="2400" b="1">
                    <a:solidFill>
                      <a:srgbClr val="FFFFFF"/>
                    </a:solidFill>
                    <a:latin typeface="+mn-ea"/>
                    <a:cs typeface="+mn-ea"/>
                    <a:sym typeface="+mn-ea"/>
                  </a:rPr>
                  <a:t>01</a:t>
                </a:r>
                <a:endParaRPr lang="en-US" sz="2400" b="1">
                  <a:solidFill>
                    <a:srgbClr val="FFFFFF"/>
                  </a:solidFill>
                  <a:latin typeface="+mn-ea"/>
                  <a:cs typeface="+mn-ea"/>
                  <a:sym typeface="+mn-ea"/>
                </a:endParaRPr>
              </a:p>
            </p:txBody>
          </p:sp>
          <p:sp>
            <p:nvSpPr>
              <p:cNvPr id="143" name="任意多边形 2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11690" y="14115"/>
                <a:ext cx="487" cy="237"/>
              </a:xfrm>
              <a:custGeom>
                <a:avLst/>
                <a:gdLst>
                  <a:gd name="T0" fmla="*/ 145 w 381"/>
                  <a:gd name="T1" fmla="*/ 0 h 185"/>
                  <a:gd name="T2" fmla="*/ 0 w 381"/>
                  <a:gd name="T3" fmla="*/ 0 h 185"/>
                  <a:gd name="T4" fmla="*/ 0 w 381"/>
                  <a:gd name="T5" fmla="*/ 185 h 185"/>
                  <a:gd name="T6" fmla="*/ 145 w 381"/>
                  <a:gd name="T7" fmla="*/ 185 h 185"/>
                  <a:gd name="T8" fmla="*/ 381 w 381"/>
                  <a:gd name="T9" fmla="*/ 92 h 185"/>
                  <a:gd name="T10" fmla="*/ 145 w 381"/>
                  <a:gd name="T1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1" h="185">
                    <a:moveTo>
                      <a:pt x="1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145" y="185"/>
                      <a:pt x="145" y="185"/>
                      <a:pt x="145" y="185"/>
                    </a:cubicBezTo>
                    <a:cubicBezTo>
                      <a:pt x="275" y="185"/>
                      <a:pt x="381" y="143"/>
                      <a:pt x="381" y="92"/>
                    </a:cubicBezTo>
                    <a:cubicBezTo>
                      <a:pt x="381" y="41"/>
                      <a:pt x="275" y="0"/>
                      <a:pt x="1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E7D32">
                      <a:alpha val="100000"/>
                    </a:srgbClr>
                  </a:gs>
                  <a:gs pos="85000">
                    <a:srgbClr val="2E7D32">
                      <a:lumMod val="75000"/>
                      <a:alpha val="100000"/>
                    </a:srgb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endParaRPr lang="en-US" b="1">
                  <a:solidFill>
                    <a:schemeClr val="lt1"/>
                  </a:solidFill>
                  <a:latin typeface="+mj-ea"/>
                  <a:ea typeface="+mj-ea"/>
                  <a:cs typeface="+mn-lt"/>
                  <a:sym typeface="+mn-lt"/>
                </a:endParaRPr>
              </a:p>
            </p:txBody>
          </p:sp>
          <p:sp>
            <p:nvSpPr>
              <p:cNvPr id="195" name="圆角矩形 194"/>
              <p:cNvSpPr/>
              <p:nvPr>
                <p:custDataLst>
                  <p:tags r:id="rId5"/>
                </p:custDataLst>
              </p:nvPr>
            </p:nvSpPr>
            <p:spPr>
              <a:xfrm>
                <a:off x="12181" y="12120"/>
                <a:ext cx="6154" cy="2998"/>
              </a:xfrm>
              <a:prstGeom prst="roundRect">
                <a:avLst/>
              </a:prstGeom>
              <a:solidFill>
                <a:srgbClr val="2E7D32">
                  <a:alpha val="20000"/>
                  <a:lumMod val="40000"/>
                  <a:lumOff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olidFill>
                    <a:schemeClr val="lt1"/>
                  </a:solidFill>
                  <a:sym typeface="+mn-ea"/>
                </a:endParaRPr>
              </a:p>
            </p:txBody>
          </p:sp>
          <p:sp>
            <p:nvSpPr>
              <p:cNvPr id="29" name="矩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745" y="13410"/>
                <a:ext cx="5200" cy="159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</a:rPr>
                  <a:t>提供免费技术支援，确保客户在使用产品过程中能够获得全程的指导与咨询服务。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endParaRPr>
              </a:p>
            </p:txBody>
          </p:sp>
          <p:sp>
            <p:nvSpPr>
              <p:cNvPr id="30" name="矩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2745" y="12413"/>
                <a:ext cx="5200" cy="9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noAutofit/>
              </a:bodyPr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b="1" dirty="0">
                    <a:solidFill>
                      <a:srgbClr val="2E7D32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</a:rPr>
                  <a:t>全程免费指导与咨询服务</a:t>
                </a:r>
                <a:endParaRPr lang="zh-CN" altLang="en-US" sz="1800" b="1" dirty="0">
                  <a:solidFill>
                    <a:srgbClr val="2E7D3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endParaRPr>
              </a:p>
            </p:txBody>
          </p:sp>
        </p:grpSp>
        <p:grpSp>
          <p:nvGrpSpPr>
            <p:cNvPr id="37" name="组合 36"/>
            <p:cNvGrpSpPr/>
            <p:nvPr>
              <p:custDataLst>
                <p:tags r:id="rId8"/>
              </p:custDataLst>
            </p:nvPr>
          </p:nvGrpSpPr>
          <p:grpSpPr>
            <a:xfrm>
              <a:off x="8906" y="16032"/>
              <a:ext cx="9429" cy="2998"/>
              <a:chOff x="8906" y="16316"/>
              <a:chExt cx="9429" cy="2998"/>
            </a:xfrm>
          </p:grpSpPr>
          <p:sp>
            <p:nvSpPr>
              <p:cNvPr id="144" name="任意多边形 3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8906" y="17198"/>
                <a:ext cx="3261" cy="1234"/>
              </a:xfrm>
              <a:custGeom>
                <a:avLst/>
                <a:gdLst>
                  <a:gd name="connsiteX0" fmla="*/ 3140 w 3547"/>
                  <a:gd name="connsiteY0" fmla="*/ 0 h 1341"/>
                  <a:gd name="connsiteX1" fmla="*/ 3016 w 3547"/>
                  <a:gd name="connsiteY1" fmla="*/ 0 h 1341"/>
                  <a:gd name="connsiteX2" fmla="*/ 634 w 3547"/>
                  <a:gd name="connsiteY2" fmla="*/ 0 h 1341"/>
                  <a:gd name="connsiteX3" fmla="*/ 0 w 3547"/>
                  <a:gd name="connsiteY3" fmla="*/ 606 h 1341"/>
                  <a:gd name="connsiteX4" fmla="*/ 634 w 3547"/>
                  <a:gd name="connsiteY4" fmla="*/ 1211 h 1341"/>
                  <a:gd name="connsiteX5" fmla="*/ 3016 w 3547"/>
                  <a:gd name="connsiteY5" fmla="*/ 1211 h 1341"/>
                  <a:gd name="connsiteX6" fmla="*/ 3218 w 3547"/>
                  <a:gd name="connsiteY6" fmla="*/ 1211 h 1341"/>
                  <a:gd name="connsiteX7" fmla="*/ 3547 w 3547"/>
                  <a:gd name="connsiteY7" fmla="*/ 1339 h 1341"/>
                  <a:gd name="connsiteX8" fmla="*/ 3547 w 3547"/>
                  <a:gd name="connsiteY8" fmla="*/ 177 h 1341"/>
                  <a:gd name="connsiteX9" fmla="*/ 3140 w 3547"/>
                  <a:gd name="connsiteY9" fmla="*/ 0 h 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0" t="0" r="r" b="b"/>
                <a:pathLst>
                  <a:path w="3547" h="1342">
                    <a:moveTo>
                      <a:pt x="3140" y="0"/>
                    </a:moveTo>
                    <a:cubicBezTo>
                      <a:pt x="3016" y="0"/>
                      <a:pt x="3016" y="0"/>
                      <a:pt x="3016" y="0"/>
                    </a:cubicBezTo>
                    <a:cubicBezTo>
                      <a:pt x="634" y="0"/>
                      <a:pt x="634" y="0"/>
                      <a:pt x="634" y="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634" y="1211"/>
                      <a:pt x="634" y="1211"/>
                      <a:pt x="634" y="1211"/>
                    </a:cubicBezTo>
                    <a:cubicBezTo>
                      <a:pt x="3016" y="1211"/>
                      <a:pt x="3016" y="1211"/>
                      <a:pt x="3016" y="1211"/>
                    </a:cubicBezTo>
                    <a:cubicBezTo>
                      <a:pt x="3218" y="1211"/>
                      <a:pt x="3218" y="1211"/>
                      <a:pt x="3218" y="1211"/>
                    </a:cubicBezTo>
                    <a:cubicBezTo>
                      <a:pt x="3399" y="1211"/>
                      <a:pt x="3547" y="1268"/>
                      <a:pt x="3547" y="1339"/>
                    </a:cubicBezTo>
                    <a:cubicBezTo>
                      <a:pt x="3547" y="1410"/>
                      <a:pt x="3547" y="177"/>
                      <a:pt x="3547" y="177"/>
                    </a:cubicBezTo>
                    <a:cubicBezTo>
                      <a:pt x="3547" y="79"/>
                      <a:pt x="3364" y="0"/>
                      <a:pt x="314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E7D32">
                      <a:lumMod val="60000"/>
                      <a:lumOff val="40000"/>
                      <a:alpha val="100000"/>
                    </a:srgbClr>
                  </a:gs>
                  <a:gs pos="100000">
                    <a:srgbClr val="2E7D32">
                      <a:alpha val="100000"/>
                    </a:srgbClr>
                  </a:gs>
                  <a:gs pos="50000">
                    <a:srgbClr val="2E7D32">
                      <a:alpha val="100000"/>
                    </a:srgbClr>
                  </a:gs>
                </a:gsLst>
                <a:lin ang="0" scaled="0"/>
              </a:gradFill>
              <a:ln>
                <a:solidFill>
                  <a:srgbClr val="2E7D32"/>
                </a:solidFill>
              </a:ln>
              <a:effectLst>
                <a:outerShdw blurRad="444500" dist="127000" dir="5400000" algn="t" rotWithShape="0">
                  <a:srgbClr val="2E7D32">
                    <a:alpha val="2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36195" rIns="91440" bIns="71755" numCol="1" spcCol="0" rtlCol="0" fromWordArt="0" anchor="ctr" anchorCtr="0" forceAA="0" compatLnSpc="1">
                <a:normAutofit/>
              </a:bodyPr>
              <a:p>
                <a:pPr lvl="0" algn="ctr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</a:pPr>
                <a:r>
                  <a:rPr lang="en-US" sz="2400" b="1">
                    <a:solidFill>
                      <a:srgbClr val="FFFFFF"/>
                    </a:solidFill>
                    <a:latin typeface="+mn-ea"/>
                    <a:cs typeface="+mn-ea"/>
                    <a:sym typeface="+mn-ea"/>
                  </a:rPr>
                  <a:t>03</a:t>
                </a:r>
                <a:endParaRPr lang="en-US" sz="2400" b="1">
                  <a:solidFill>
                    <a:srgbClr val="FFFFFF"/>
                  </a:solidFill>
                  <a:latin typeface="+mn-ea"/>
                  <a:cs typeface="+mn-ea"/>
                  <a:sym typeface="+mn-ea"/>
                </a:endParaRPr>
              </a:p>
            </p:txBody>
          </p:sp>
          <p:sp>
            <p:nvSpPr>
              <p:cNvPr id="145" name="任意多边形 4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11690" y="18312"/>
                <a:ext cx="487" cy="236"/>
              </a:xfrm>
              <a:custGeom>
                <a:avLst/>
                <a:gdLst>
                  <a:gd name="T0" fmla="*/ 145 w 381"/>
                  <a:gd name="T1" fmla="*/ 0 h 184"/>
                  <a:gd name="T2" fmla="*/ 0 w 381"/>
                  <a:gd name="T3" fmla="*/ 0 h 184"/>
                  <a:gd name="T4" fmla="*/ 0 w 381"/>
                  <a:gd name="T5" fmla="*/ 184 h 184"/>
                  <a:gd name="T6" fmla="*/ 145 w 381"/>
                  <a:gd name="T7" fmla="*/ 184 h 184"/>
                  <a:gd name="T8" fmla="*/ 381 w 381"/>
                  <a:gd name="T9" fmla="*/ 92 h 184"/>
                  <a:gd name="T10" fmla="*/ 145 w 381"/>
                  <a:gd name="T1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1" h="184">
                    <a:moveTo>
                      <a:pt x="1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45" y="184"/>
                      <a:pt x="145" y="184"/>
                      <a:pt x="145" y="184"/>
                    </a:cubicBezTo>
                    <a:cubicBezTo>
                      <a:pt x="275" y="184"/>
                      <a:pt x="381" y="143"/>
                      <a:pt x="381" y="92"/>
                    </a:cubicBezTo>
                    <a:cubicBezTo>
                      <a:pt x="381" y="41"/>
                      <a:pt x="275" y="0"/>
                      <a:pt x="1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E7D32">
                      <a:alpha val="100000"/>
                    </a:srgbClr>
                  </a:gs>
                  <a:gs pos="85000">
                    <a:srgbClr val="2E7D32">
                      <a:lumMod val="75000"/>
                      <a:alpha val="100000"/>
                    </a:srgb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endParaRPr lang="en-US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0" name="圆角矩形 219"/>
              <p:cNvSpPr/>
              <p:nvPr>
                <p:custDataLst>
                  <p:tags r:id="rId11"/>
                </p:custDataLst>
              </p:nvPr>
            </p:nvSpPr>
            <p:spPr>
              <a:xfrm>
                <a:off x="12181" y="16316"/>
                <a:ext cx="6154" cy="2998"/>
              </a:xfrm>
              <a:prstGeom prst="roundRect">
                <a:avLst/>
              </a:prstGeom>
              <a:solidFill>
                <a:srgbClr val="2E7D32">
                  <a:alpha val="20000"/>
                  <a:lumMod val="40000"/>
                  <a:lumOff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olidFill>
                    <a:schemeClr val="lt1"/>
                  </a:solidFill>
                  <a:sym typeface="+mn-ea"/>
                </a:endParaRPr>
              </a:p>
            </p:txBody>
          </p:sp>
          <p:sp>
            <p:nvSpPr>
              <p:cNvPr id="31" name="矩形 30"/>
              <p:cNvSpPr/>
              <p:nvPr>
                <p:custDataLst>
                  <p:tags r:id="rId12"/>
                </p:custDataLst>
              </p:nvPr>
            </p:nvSpPr>
            <p:spPr>
              <a:xfrm>
                <a:off x="12745" y="17606"/>
                <a:ext cx="5200" cy="159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p>
                <a:pPr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kern="0" dirty="0">
                    <a:ln>
                      <a:noFill/>
                      <a:prstDash val="sysDot"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ea"/>
                  </a:rPr>
                  <a:t>确保客户的投资物有所值，提供终身维护服务，为产品的长期使用提供保障。</a:t>
                </a:r>
                <a:endParaRPr lang="zh-CN" altLang="en-US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endParaRPr>
              </a:p>
            </p:txBody>
          </p:sp>
          <p:sp>
            <p:nvSpPr>
              <p:cNvPr id="32" name="矩形 31"/>
              <p:cNvSpPr/>
              <p:nvPr>
                <p:custDataLst>
                  <p:tags r:id="rId13"/>
                </p:custDataLst>
              </p:nvPr>
            </p:nvSpPr>
            <p:spPr>
              <a:xfrm>
                <a:off x="12745" y="16609"/>
                <a:ext cx="5200" cy="9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noAutofit/>
              </a:bodyPr>
              <a:p>
                <a:pPr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b="1">
                    <a:solidFill>
                      <a:srgbClr val="2E7D32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</a:rPr>
                  <a:t>终身维护服务</a:t>
                </a:r>
                <a:endParaRPr lang="zh-CN" altLang="en-US" sz="1800" b="1">
                  <a:solidFill>
                    <a:srgbClr val="2E7D3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endParaRPr>
              </a:p>
            </p:txBody>
          </p:sp>
        </p:grpSp>
        <p:grpSp>
          <p:nvGrpSpPr>
            <p:cNvPr id="36" name="组合 35"/>
            <p:cNvGrpSpPr/>
            <p:nvPr>
              <p:custDataLst>
                <p:tags r:id="rId14"/>
              </p:custDataLst>
            </p:nvPr>
          </p:nvGrpSpPr>
          <p:grpSpPr>
            <a:xfrm>
              <a:off x="2401" y="14715"/>
              <a:ext cx="9425" cy="2684"/>
              <a:chOff x="2401" y="14713"/>
              <a:chExt cx="9425" cy="2684"/>
            </a:xfrm>
          </p:grpSpPr>
          <p:sp>
            <p:nvSpPr>
              <p:cNvPr id="148" name="任意多边形 7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8565" y="15098"/>
                <a:ext cx="3261" cy="1236"/>
              </a:xfrm>
              <a:custGeom>
                <a:avLst/>
                <a:gdLst>
                  <a:gd name="connsiteX0" fmla="*/ 407 w 3547"/>
                  <a:gd name="connsiteY0" fmla="*/ 0 h 1343"/>
                  <a:gd name="connsiteX1" fmla="*/ 532 w 3547"/>
                  <a:gd name="connsiteY1" fmla="*/ 0 h 1343"/>
                  <a:gd name="connsiteX2" fmla="*/ 2913 w 3547"/>
                  <a:gd name="connsiteY2" fmla="*/ 0 h 1343"/>
                  <a:gd name="connsiteX3" fmla="*/ 3547 w 3547"/>
                  <a:gd name="connsiteY3" fmla="*/ 606 h 1343"/>
                  <a:gd name="connsiteX4" fmla="*/ 2913 w 3547"/>
                  <a:gd name="connsiteY4" fmla="*/ 1211 h 1343"/>
                  <a:gd name="connsiteX5" fmla="*/ 532 w 3547"/>
                  <a:gd name="connsiteY5" fmla="*/ 1211 h 1343"/>
                  <a:gd name="connsiteX6" fmla="*/ 329 w 3547"/>
                  <a:gd name="connsiteY6" fmla="*/ 1211 h 1343"/>
                  <a:gd name="connsiteX7" fmla="*/ 0 w 3547"/>
                  <a:gd name="connsiteY7" fmla="*/ 1341 h 1343"/>
                  <a:gd name="connsiteX8" fmla="*/ 0 w 3547"/>
                  <a:gd name="connsiteY8" fmla="*/ 177 h 1343"/>
                  <a:gd name="connsiteX9" fmla="*/ 407 w 3547"/>
                  <a:gd name="connsiteY9" fmla="*/ 0 h 1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0" t="0" r="r" b="b"/>
                <a:pathLst>
                  <a:path w="3547" h="1344">
                    <a:moveTo>
                      <a:pt x="407" y="0"/>
                    </a:moveTo>
                    <a:cubicBezTo>
                      <a:pt x="532" y="0"/>
                      <a:pt x="532" y="0"/>
                      <a:pt x="532" y="0"/>
                    </a:cubicBezTo>
                    <a:cubicBezTo>
                      <a:pt x="2913" y="0"/>
                      <a:pt x="2913" y="0"/>
                      <a:pt x="2913" y="0"/>
                    </a:cubicBezTo>
                    <a:cubicBezTo>
                      <a:pt x="3547" y="606"/>
                      <a:pt x="3547" y="606"/>
                      <a:pt x="3547" y="606"/>
                    </a:cubicBezTo>
                    <a:cubicBezTo>
                      <a:pt x="2913" y="1211"/>
                      <a:pt x="2913" y="1211"/>
                      <a:pt x="2913" y="1211"/>
                    </a:cubicBezTo>
                    <a:cubicBezTo>
                      <a:pt x="532" y="1211"/>
                      <a:pt x="532" y="1211"/>
                      <a:pt x="532" y="1211"/>
                    </a:cubicBezTo>
                    <a:cubicBezTo>
                      <a:pt x="329" y="1211"/>
                      <a:pt x="329" y="1211"/>
                      <a:pt x="329" y="1211"/>
                    </a:cubicBezTo>
                    <a:cubicBezTo>
                      <a:pt x="148" y="1211"/>
                      <a:pt x="0" y="1270"/>
                      <a:pt x="0" y="1341"/>
                    </a:cubicBezTo>
                    <a:cubicBezTo>
                      <a:pt x="0" y="1412"/>
                      <a:pt x="0" y="177"/>
                      <a:pt x="0" y="177"/>
                    </a:cubicBezTo>
                    <a:cubicBezTo>
                      <a:pt x="0" y="79"/>
                      <a:pt x="183" y="0"/>
                      <a:pt x="40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E7D32">
                      <a:lumMod val="60000"/>
                      <a:lumOff val="40000"/>
                      <a:alpha val="100000"/>
                    </a:srgbClr>
                  </a:gs>
                  <a:gs pos="100000">
                    <a:srgbClr val="2E7D32">
                      <a:alpha val="100000"/>
                    </a:srgbClr>
                  </a:gs>
                </a:gsLst>
                <a:lin ang="10800000" scaled="0"/>
              </a:gradFill>
              <a:ln>
                <a:solidFill>
                  <a:srgbClr val="2E7D32"/>
                </a:solidFill>
              </a:ln>
              <a:effectLst>
                <a:outerShdw blurRad="444500" dist="127000" dir="5400000" algn="t" rotWithShape="0">
                  <a:srgbClr val="2E7D32">
                    <a:alpha val="2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36195" rIns="179705" bIns="71755" numCol="1" spcCol="0" rtlCol="0" fromWordArt="0" anchor="ctr" anchorCtr="0" forceAA="0" compatLnSpc="1">
                <a:normAutofit/>
              </a:bodyPr>
              <a:p>
                <a:pPr lvl="0" algn="ctr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</a:pPr>
                <a:r>
                  <a:rPr lang="en-US" sz="2400" b="1">
                    <a:solidFill>
                      <a:srgbClr val="FFFFFF"/>
                    </a:solidFill>
                    <a:latin typeface="+mn-ea"/>
                    <a:cs typeface="+mn-ea"/>
                    <a:sym typeface="+mn-ea"/>
                  </a:rPr>
                  <a:t>02</a:t>
                </a:r>
                <a:endParaRPr lang="en-US" sz="2400" b="1">
                  <a:solidFill>
                    <a:srgbClr val="FFFFFF"/>
                  </a:solidFill>
                  <a:latin typeface="+mn-ea"/>
                  <a:cs typeface="+mn-ea"/>
                  <a:sym typeface="+mn-ea"/>
                </a:endParaRPr>
              </a:p>
            </p:txBody>
          </p:sp>
          <p:sp>
            <p:nvSpPr>
              <p:cNvPr id="149" name="任意多边形 8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8555" y="16216"/>
                <a:ext cx="489" cy="237"/>
              </a:xfrm>
              <a:custGeom>
                <a:avLst/>
                <a:gdLst>
                  <a:gd name="T0" fmla="*/ 236 w 382"/>
                  <a:gd name="T1" fmla="*/ 0 h 185"/>
                  <a:gd name="T2" fmla="*/ 382 w 382"/>
                  <a:gd name="T3" fmla="*/ 0 h 185"/>
                  <a:gd name="T4" fmla="*/ 382 w 382"/>
                  <a:gd name="T5" fmla="*/ 185 h 185"/>
                  <a:gd name="T6" fmla="*/ 236 w 382"/>
                  <a:gd name="T7" fmla="*/ 185 h 185"/>
                  <a:gd name="T8" fmla="*/ 0 w 382"/>
                  <a:gd name="T9" fmla="*/ 93 h 185"/>
                  <a:gd name="T10" fmla="*/ 236 w 382"/>
                  <a:gd name="T1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2" h="185">
                    <a:moveTo>
                      <a:pt x="236" y="0"/>
                    </a:moveTo>
                    <a:cubicBezTo>
                      <a:pt x="382" y="0"/>
                      <a:pt x="382" y="0"/>
                      <a:pt x="382" y="0"/>
                    </a:cubicBezTo>
                    <a:cubicBezTo>
                      <a:pt x="382" y="185"/>
                      <a:pt x="382" y="185"/>
                      <a:pt x="382" y="185"/>
                    </a:cubicBezTo>
                    <a:cubicBezTo>
                      <a:pt x="236" y="185"/>
                      <a:pt x="236" y="185"/>
                      <a:pt x="236" y="185"/>
                    </a:cubicBezTo>
                    <a:cubicBezTo>
                      <a:pt x="106" y="185"/>
                      <a:pt x="0" y="144"/>
                      <a:pt x="0" y="93"/>
                    </a:cubicBezTo>
                    <a:cubicBezTo>
                      <a:pt x="0" y="42"/>
                      <a:pt x="106" y="0"/>
                      <a:pt x="23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E7D32">
                      <a:alpha val="100000"/>
                    </a:srgbClr>
                  </a:gs>
                  <a:gs pos="85000">
                    <a:srgbClr val="2E7D32">
                      <a:lumMod val="75000"/>
                      <a:alpha val="100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endParaRPr lang="en-US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3" name="圆角矩形 192"/>
              <p:cNvSpPr/>
              <p:nvPr>
                <p:custDataLst>
                  <p:tags r:id="rId17"/>
                </p:custDataLst>
              </p:nvPr>
            </p:nvSpPr>
            <p:spPr>
              <a:xfrm>
                <a:off x="2401" y="14713"/>
                <a:ext cx="6155" cy="2385"/>
              </a:xfrm>
              <a:prstGeom prst="roundRect">
                <a:avLst/>
              </a:prstGeom>
              <a:solidFill>
                <a:srgbClr val="2E7D32">
                  <a:alpha val="20000"/>
                  <a:lumMod val="40000"/>
                  <a:lumOff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olidFill>
                    <a:schemeClr val="lt1"/>
                  </a:solidFill>
                  <a:sym typeface="+mn-ea"/>
                </a:endParaRPr>
              </a:p>
            </p:txBody>
          </p:sp>
          <p:sp>
            <p:nvSpPr>
              <p:cNvPr id="33" name="矩形 32"/>
              <p:cNvSpPr/>
              <p:nvPr>
                <p:custDataLst>
                  <p:tags r:id="rId18"/>
                </p:custDataLst>
              </p:nvPr>
            </p:nvSpPr>
            <p:spPr>
              <a:xfrm>
                <a:off x="2812" y="15805"/>
                <a:ext cx="5200" cy="159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p>
                <a:pPr algn="r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kern="0" dirty="0">
                    <a:ln>
                      <a:noFill/>
                      <a:prstDash val="sysDot"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为产品提供</a:t>
                </a:r>
                <a:r>
                  <a:rPr lang="en-US" altLang="zh-CN" kern="0" dirty="0">
                    <a:ln>
                      <a:noFill/>
                      <a:prstDash val="sysDot"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2</a:t>
                </a:r>
                <a:r>
                  <a:rPr lang="zh-CN" altLang="en-US" kern="0" dirty="0">
                    <a:ln>
                      <a:noFill/>
                      <a:prstDash val="sysDot"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年的无忧质保服务，非人为或耗材因素导致的故障均可免费维修。</a:t>
                </a:r>
                <a:endParaRPr lang="zh-CN" altLang="en-US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</p:txBody>
          </p:sp>
          <p:sp>
            <p:nvSpPr>
              <p:cNvPr id="34" name="矩形 33"/>
              <p:cNvSpPr/>
              <p:nvPr>
                <p:custDataLst>
                  <p:tags r:id="rId19"/>
                </p:custDataLst>
              </p:nvPr>
            </p:nvSpPr>
            <p:spPr>
              <a:xfrm>
                <a:off x="5316" y="15124"/>
                <a:ext cx="2696" cy="5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noAutofit/>
              </a:bodyPr>
              <a:p>
                <a:pPr algn="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 b="1" dirty="0">
                    <a:solidFill>
                      <a:srgbClr val="2E7D32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</a:t>
                </a:r>
                <a:r>
                  <a:rPr lang="zh-CN" altLang="en-US" sz="1800" b="1" dirty="0">
                    <a:solidFill>
                      <a:srgbClr val="2E7D32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年无忧质保</a:t>
                </a:r>
                <a:endParaRPr lang="zh-CN" altLang="en-US" sz="1800" b="1" dirty="0">
                  <a:solidFill>
                    <a:srgbClr val="2E7D3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4" name="AutoShape 4"/>
          <p:cNvSpPr/>
          <p:nvPr/>
        </p:nvSpPr>
        <p:spPr>
          <a:xfrm>
            <a:off x="762000" y="3302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标准配件</a:t>
            </a:r>
            <a:r>
              <a:rPr lang="en-US" sz="2800" b="1" i="0" u="none" strike="noStrike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清单：一站式无忧解决方案</a:t>
            </a:r>
            <a:endParaRPr lang="en-US" sz="2800" b="1" i="0" u="none" strike="noStrike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AutoShape 4"/>
          <p:cNvSpPr/>
          <p:nvPr/>
        </p:nvSpPr>
        <p:spPr>
          <a:xfrm>
            <a:off x="762000" y="1064260"/>
            <a:ext cx="10668000" cy="3810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26500" y="364490"/>
            <a:ext cx="2635250" cy="61087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0" y="6658610"/>
            <a:ext cx="12191365" cy="199390"/>
          </a:xfrm>
          <a:prstGeom prst="roundRect">
            <a:avLst>
              <a:gd name="adj" fmla="val 0"/>
            </a:avLst>
          </a:prstGeom>
          <a:solidFill>
            <a:srgbClr val="4A5D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81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2188825" cy="6858000"/>
          </a:xfrm>
          <a:prstGeom prst="roundRect">
            <a:avLst>
              <a:gd name="adj" fmla="val 0"/>
            </a:avLst>
          </a:prstGeom>
          <a:solidFill>
            <a:srgbClr val="142314">
              <a:alpha val="8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608705" y="1295400"/>
            <a:ext cx="5172075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上海</a:t>
            </a:r>
            <a:r>
              <a:rPr lang="zh-CN" altLang="en-US" sz="32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淮潼</a:t>
            </a:r>
            <a:r>
              <a:rPr lang="en-US" sz="32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充气制品有限公司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flipV="1">
            <a:off x="2524760" y="2148568"/>
            <a:ext cx="7139659" cy="27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C99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2540000" y="2458720"/>
            <a:ext cx="7112000" cy="2569845"/>
          </a:xfrm>
          <a:prstGeom prst="roundRect">
            <a:avLst>
              <a:gd name="adj" fmla="val 5555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D4C99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21000" y="2839720"/>
            <a:ext cx="457200" cy="457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556000" y="2839720"/>
            <a:ext cx="571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E6E6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地址：上海市金山区张堰镇金张支路888号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1000" y="3538220"/>
            <a:ext cx="457200" cy="4572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3556000" y="3500120"/>
            <a:ext cx="571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E6E6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联系人：丁元兵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1000" y="423672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3556000" y="4236720"/>
            <a:ext cx="571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E6E6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手机：13641986923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828800" y="5527040"/>
            <a:ext cx="879856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D4C99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感谢您的审阅！期待与您的合作！</a:t>
            </a:r>
            <a:endParaRPr lang="en-US" sz="2800" b="1" i="0" u="none" strike="noStrike">
              <a:solidFill>
                <a:srgbClr val="D4C99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810625" y="502920"/>
            <a:ext cx="2633980" cy="614680"/>
            <a:chOff x="13875" y="792"/>
            <a:chExt cx="4148" cy="968"/>
          </a:xfrm>
        </p:grpSpPr>
        <p:pic>
          <p:nvPicPr>
            <p:cNvPr id="14" name="图片 13" descr="D:/浏览器下载/图片1.png图片1"/>
            <p:cNvPicPr>
              <a:picLocks noChangeAspect="1"/>
            </p:cNvPicPr>
            <p:nvPr/>
          </p:nvPicPr>
          <p:blipFill>
            <a:blip r:embed="rId7"/>
            <a:srcRect l="52" r="77610"/>
            <a:stretch>
              <a:fillRect/>
            </a:stretch>
          </p:blipFill>
          <p:spPr>
            <a:xfrm>
              <a:off x="13875" y="798"/>
              <a:ext cx="928" cy="962"/>
            </a:xfrm>
            <a:prstGeom prst="rect">
              <a:avLst/>
            </a:prstGeom>
          </p:spPr>
        </p:pic>
        <p:pic>
          <p:nvPicPr>
            <p:cNvPr id="15" name="图片 14" descr="D:/浏览器下载/图片1.png图片1"/>
            <p:cNvPicPr>
              <a:picLocks noChangeAspect="1"/>
            </p:cNvPicPr>
            <p:nvPr/>
          </p:nvPicPr>
          <p:blipFill>
            <a:blip r:embed="rId7"/>
            <a:srcRect l="24581" r="52"/>
            <a:stretch>
              <a:fillRect/>
            </a:stretch>
          </p:blipFill>
          <p:spPr>
            <a:xfrm>
              <a:off x="14893" y="792"/>
              <a:ext cx="3131" cy="9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i*1_4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solid&quot;:{&quot;brightness&quot;:0,&quot;colorType&quot;:1,&quot;foreColorIndex&quot;:5,&quot;transparency&quot;:0.79000002145767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i*1_3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solid&quot;:{&quot;brightness&quot;:0,&quot;colorType&quot;:1,&quot;foreColorIndex&quot;:5,&quot;transparency&quot;:0.79000002145767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i*1_2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solid&quot;:{&quot;brightness&quot;:0,&quot;colorType&quot;:1,&quot;foreColorIndex&quot;:5,&quot;transparency&quot;:0.79000002145767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i*1_1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5"/>
  <p:tag name="KSO_WM_UNIT_FILL_FORE_SCHEMECOLOR_INDEX_BRIGHTNESS" val="0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solid&quot;:{&quot;brightness&quot;:0,&quot;colorType&quot;:1,&quot;foreColorIndex&quot;:5,&quot;transparency&quot;:0.79000002145767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i*1_2_2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gradient&quot;:[{&quot;brightness&quot;:0,&quot;colorType&quot;:1,&quot;foreColorIndex&quot;:5,&quot;pos&quot;:0.27000001072883606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f*1_2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2_1"/>
  <p:tag name="KSO_WM_UNIT_TEXT_FILL_FORE_SCHEMECOLOR_INDEX" val="1"/>
  <p:tag name="KSO_WM_UNIT_TEXT_FILL_TYPE" val="1"/>
  <p:tag name="KSO_WM_UNIT_PRESET_TEXT" val="单击此处添加文本内容"/>
  <p:tag name="KSO_WM_UNIT_TEXT_TYPE" val="1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a*1_2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TEXT_FILL_FORE_SCHEMECOLOR_INDEX" val="1"/>
  <p:tag name="KSO_WM_UNIT_TEXT_FILL_TYPE" val="1"/>
  <p:tag name="KSO_WM_UNIT_PRESET_TEXT" val="添加标题"/>
  <p:tag name="KSO_WM_UNIT_TEXT_TYPE" val="1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i*1_3_2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gradient&quot;:[{&quot;brightness&quot;:0,&quot;colorType&quot;:1,&quot;foreColorIndex&quot;:5,&quot;pos&quot;:0.27000001072883606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f*1_3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3_1"/>
  <p:tag name="KSO_WM_UNIT_TEXT_FILL_FORE_SCHEMECOLOR_INDEX" val="1"/>
  <p:tag name="KSO_WM_UNIT_TEXT_FILL_TYPE" val="1"/>
  <p:tag name="KSO_WM_UNIT_PRESET_TEXT" val="单击此处添加文本"/>
  <p:tag name="KSO_WM_UNIT_TEXT_TYPE" val="1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a*1_3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TEXT_FILL_FORE_SCHEMECOLOR_INDEX" val="1"/>
  <p:tag name="KSO_WM_UNIT_TEXT_FILL_TYPE" val="1"/>
  <p:tag name="KSO_WM_UNIT_PRESET_TEXT" val="添加标题"/>
  <p:tag name="KSO_WM_UNIT_TEXT_TYPE" val="1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i*1_4_2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gradient&quot;:[{&quot;brightness&quot;:0,&quot;colorType&quot;:1,&quot;foreColorIndex&quot;:5,&quot;pos&quot;:0.27000001072883606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f*1_4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4_1"/>
  <p:tag name="KSO_WM_UNIT_TEXT_FILL_FORE_SCHEMECOLOR_INDEX" val="1"/>
  <p:tag name="KSO_WM_UNIT_TEXT_FILL_TYPE" val="1"/>
  <p:tag name="KSO_WM_UNIT_PRESET_TEXT" val="单击此处添加文本内容"/>
  <p:tag name="KSO_WM_UNIT_TEXT_TYPE" val="1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a*1_4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UNIT_TEXT_FILL_FORE_SCHEMECOLOR_INDEX" val="1"/>
  <p:tag name="KSO_WM_UNIT_TEXT_FILL_TYPE" val="1"/>
  <p:tag name="KSO_WM_UNIT_PRESET_TEXT" val="添加标题"/>
  <p:tag name="KSO_WM_UNIT_TEXT_TYPE" val="1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i*1_1_2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gradient&quot;:[{&quot;brightness&quot;:0,&quot;colorType&quot;:1,&quot;foreColorIndex&quot;:5,&quot;pos&quot;:0.27000001072883606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f*1_1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1_1"/>
  <p:tag name="KSO_WM_UNIT_TEXT_FILL_FORE_SCHEMECOLOR_INDEX" val="1"/>
  <p:tag name="KSO_WM_UNIT_TEXT_FILL_TYPE" val="1"/>
  <p:tag name="KSO_WM_UNIT_PRESET_TEXT" val="单击此处添加文本"/>
  <p:tag name="KSO_WM_UNIT_TEXT_TYPE" val="1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3_3*l_h_a*1_1_1"/>
  <p:tag name="KSO_WM_TEMPLATE_CATEGORY" val="diagram"/>
  <p:tag name="KSO_WM_TEMPLATE_INDEX" val="404929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TEXT_FILL_FORE_SCHEMECOLOR_INDEX" val="1"/>
  <p:tag name="KSO_WM_UNIT_TEXT_FILL_TYPE" val="1"/>
  <p:tag name="KSO_WM_UNIT_PRESET_TEXT" val="添加标题"/>
  <p:tag name="KSO_WM_UNIT_TEXT_TYPE" val="1"/>
  <p:tag name="KSO_WM_DIAGRAM_MAX_ITEMCNT" val="4"/>
  <p:tag name="KSO_WM_DIAGRAM_MIN_ITEMCNT" val="2"/>
  <p:tag name="KSO_WM_DIAGRAM_VIRTUALLY_FRAME" val="{&quot;height&quot;:219.1,&quot;left&quot;:30.2,&quot;top&quot;:300.8,&quot;width&quot;:932.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9,10,9,10,9,10],&quot;theme_colors&quot;:[&quot;#000000&quot;,&quot;#ffffff&quot;,&quot;#2d3748&quot;,&quot;#f7fafc&quot;,&quot;#1a56db&quot;,&quot;#3182ce&quot;,&quot;#4a5568&quot;,&quot;#2c5282&quot;,&quot;#38b2ac&quot;,&quot;#48bb78&quot;,&quot;#2b6cb0&quot;,&quot;#4a5568&quot;]}"/>
</p:tagLst>
</file>

<file path=ppt/tags/tag29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30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31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32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33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34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35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36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37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38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39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40.xml><?xml version="1.0" encoding="utf-8"?>
<p:tagLst xmlns:p="http://schemas.openxmlformats.org/presentationml/2006/main">
  <p:tag name="KSO_WM_DIAGRAM_VIRTUALLY_FRAME" val="{&quot;height&quot;:85,&quot;left&quot;:60,&quot;top&quot;:110,&quot;width&quot;:839}"/>
</p:tagLst>
</file>

<file path=ppt/tags/tag41.xml><?xml version="1.0" encoding="utf-8"?>
<p:tagLst xmlns:p="http://schemas.openxmlformats.org/presentationml/2006/main">
  <p:tag name="TABLE_ENDDRAG_ORIGIN_RECT" val="839*306"/>
  <p:tag name="TABLE_ENDDRAG_RECT" val="60*148*839*306"/>
</p:tagLst>
</file>

<file path=ppt/tags/tag42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43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44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45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46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47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48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49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50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51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52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53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54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55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56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57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58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59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60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61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62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63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64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65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66.xml><?xml version="1.0" encoding="utf-8"?>
<p:tagLst xmlns:p="http://schemas.openxmlformats.org/presentationml/2006/main">
  <p:tag name="KSO_WM_DIAGRAM_VIRTUALLY_FRAME" val="{&quot;height&quot;:379.65,&quot;left&quot;:13.7,&quot;top&quot;:135.3,&quot;width&quot;:939.4}"/>
</p:tagLst>
</file>

<file path=ppt/tags/tag67.xml><?xml version="1.0" encoding="utf-8"?>
<p:tagLst xmlns:p="http://schemas.openxmlformats.org/presentationml/2006/main">
  <p:tag name="KSO_WM_DIAGRAM_VIRTUALLY_FRAME" val="{&quot;height&quot;:685.15,&quot;left&quot;:48.6,&quot;top&quot;:193.3,&quot;width&quot;:1268.1}"/>
</p:tagLst>
</file>

<file path=ppt/tags/tag68.xml><?xml version="1.0" encoding="utf-8"?>
<p:tagLst xmlns:p="http://schemas.openxmlformats.org/presentationml/2006/main">
  <p:tag name="KSO_WM_DIAGRAM_VIRTUALLY_FRAME" val="{&quot;height&quot;:359.9,&quot;left&quot;:120.05,&quot;top&quot;:606,&quot;width&quot;:796.7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0315_1*l_h_i*1_1_1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UNIT_LINE_FORE_SCHEMECOLOR_INDEX" val="5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,{&quot;brightness&quot;:0,&quot;colorType&quot;:1,&quot;foreColorIndex&quot;:5,&quot;pos&quot;:0.5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0315_1*l_h_i*1_1_2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0315_1*l_h_i*1_1_3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5"/>
  <p:tag name="KSO_WM_UNIT_FILL_FORE_SCHEMECOLOR_INDEX_BRIGHTNESS" val="0.6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solid&quot;:{&quot;brightness&quot;:0.600000023841857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72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0315_1*l_h_f*1_1_1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TEXT_TYPE" val="1"/>
  <p:tag name="KSO_WM_UNIT_PRESET_TEXT" val="单击此处添加正文，文字是您思想的提炼，请简意的阐述您的观点"/>
  <p:tag name="KSO_WM_UNIT_TEXT_FILL_FORE_SCHEMECOLOR_INDEX" val="1"/>
  <p:tag name="KSO_WM_UNIT_TEXT_FILL_TYPE" val="1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0315_1*l_h_a*1_1_1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TEXT_TYPE" val="1"/>
  <p:tag name="KSO_WM_UNIT_PRESET_TEXT" val="添加项标题"/>
  <p:tag name="KSO_WM_UNIT_TEXT_FILL_FORE_SCHEMECOLOR_INDEX" val="1"/>
  <p:tag name="KSO_WM_UNIT_TEXT_FILL_TYPE" val="1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74.xml><?xml version="1.0" encoding="utf-8"?>
<p:tagLst xmlns:p="http://schemas.openxmlformats.org/presentationml/2006/main">
  <p:tag name="KSO_WM_DIAGRAM_VIRTUALLY_FRAME" val="{&quot;height&quot;:359.9,&quot;left&quot;:120.05,&quot;top&quot;:606,&quot;width&quot;:796.7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0315_1*l_h_i*1_3_1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UNIT_LINE_FORE_SCHEMECOLOR_INDEX" val="5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,{&quot;brightness&quot;:0,&quot;colorType&quot;:1,&quot;foreColorIndex&quot;:5,&quot;pos&quot;:0.5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0315_1*l_h_i*1_3_2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0315_1*l_h_i*1_3_3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5"/>
  <p:tag name="KSO_WM_UNIT_FILL_FORE_SCHEMECOLOR_INDEX_BRIGHTNESS" val="0.6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solid&quot;:{&quot;brightness&quot;:0.600000023841857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78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0315_1*l_h_f*1_3_1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TEXT_TYPE" val="1"/>
  <p:tag name="KSO_WM_UNIT_PRESET_TEXT" val="添加正文，文字是您思想的提炼，请简意的阐述您的观点"/>
  <p:tag name="KSO_WM_UNIT_TEXT_FILL_FORE_SCHEMECOLOR_INDEX" val="1"/>
  <p:tag name="KSO_WM_UNIT_TEXT_FILL_TYPE" val="1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0315_1*l_h_a*1_3_1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TEXT_TYPE" val="1"/>
  <p:tag name="KSO_WM_UNIT_PRESET_TEXT" val="添加项标题"/>
  <p:tag name="KSO_WM_UNIT_TEXT_FILL_FORE_SCHEMECOLOR_INDEX" val="1"/>
  <p:tag name="KSO_WM_UNIT_TEXT_FILL_TYPE" val="1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80.xml><?xml version="1.0" encoding="utf-8"?>
<p:tagLst xmlns:p="http://schemas.openxmlformats.org/presentationml/2006/main">
  <p:tag name="KSO_WM_DIAGRAM_VIRTUALLY_FRAME" val="{&quot;height&quot;:359.9,&quot;left&quot;:120.05,&quot;top&quot;:606,&quot;width&quot;:796.7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0315_1*l_h_i*1_2_1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UNIT_LINE_FORE_SCHEMECOLOR_INDEX" val="8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0315_1*l_h_i*1_2_2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3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0315_1*l_h_i*1_2_3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TYPE" val="1"/>
  <p:tag name="KSO_WM_UNIT_FILL_FORE_SCHEMECOLOR_INDEX" val="8"/>
  <p:tag name="KSO_WM_UNIT_FILL_FORE_SCHEMECOLOR_INDEX_BRIGHTNESS" val="0.6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solid&quot;:{&quot;brightness&quot;:0.600000023841857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84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0315_1*l_h_f*1_2_1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TEXT_TYPE" val="1"/>
  <p:tag name="KSO_WM_UNIT_PRESET_TEXT" val="单击此处添加正文，文字是您思想的提炼，请简意的阐述您的观点"/>
  <p:tag name="KSO_WM_UNIT_TEXT_FILL_FORE_SCHEMECOLOR_INDEX" val="1"/>
  <p:tag name="KSO_WM_UNIT_TEXT_FILL_TYPE" val="1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0315_1*l_h_a*1_2_1"/>
  <p:tag name="KSO_WM_TEMPLATE_CATEGORY" val="diagram"/>
  <p:tag name="KSO_WM_TEMPLATE_INDEX" val="20230315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TEXT_TYPE" val="1"/>
  <p:tag name="KSO_WM_UNIT_PRESET_TEXT" val="添加项标题"/>
  <p:tag name="KSO_WM_UNIT_TEXT_FILL_FORE_SCHEMECOLOR_INDEX" val="1"/>
  <p:tag name="KSO_WM_UNIT_TEXT_FILL_TYPE" val="1"/>
  <p:tag name="KSO_WM_DIAGRAM_MAX_ITEMCNT" val="6"/>
  <p:tag name="KSO_WM_DIAGRAM_MIN_ITEMCNT" val="3"/>
  <p:tag name="KSO_WM_DIAGRAM_VIRTUALLY_FRAME" val="{&quot;height&quot;:685.15,&quot;left&quot;:48.6,&quot;top&quot;:193.3,&quot;width&quot;:1268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theme_color_indexes&quot;:[5,5,5,5,5,5],&quot;theme_colors&quot;:[&quot;#000000&quot;,&quot;#ffffff&quot;,&quot;#2a3136&quot;,&quot;#f8fafa&quot;,&quot;#2e7d32&quot;,&quot;#1565c0&quot;,&quot;#fb8c00&quot;,&quot;#c2185b&quot;,&quot;#512da8&quot;,&quot;#00796b&quot;,&quot;#1976d2&quot;,&quot;#5d4037&quot;]}"/>
</p:tagLst>
</file>

<file path=ppt/tags/tag86.xml><?xml version="1.0" encoding="utf-8"?>
<p:tagLst xmlns:p="http://schemas.openxmlformats.org/presentationml/2006/main">
  <p:tag name="resource_record_key" val="{&quot;29&quot;:[50000047],&quot;70&quot;:[3315597,3429044,3312106]}"/>
</p:tagLst>
</file>

<file path=ppt/theme/theme1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1674</Words>
  <Application>WPS 演示</Application>
  <PresentationFormat/>
  <Paragraphs>261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Arial</vt:lpstr>
      <vt:lpstr>微软雅黑</vt:lpstr>
      <vt:lpstr>Arial Unicode MS</vt:lpstr>
      <vt:lpstr>默认主题</vt:lpstr>
      <vt:lpstr>1_默认主题</vt:lpstr>
      <vt:lpstr>2_默认主题</vt:lpstr>
      <vt:lpstr>3_默认主题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W.anX</cp:lastModifiedBy>
  <cp:revision>32</cp:revision>
  <dcterms:created xsi:type="dcterms:W3CDTF">2026-04-06T12:20:00Z</dcterms:created>
  <dcterms:modified xsi:type="dcterms:W3CDTF">2026-04-09T06:37:22Z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93E7F87A891E40DDB58C6F7851F3573F_13</vt:lpwstr>
  </property>
  <property fmtid="{D5CDD505-2E9C-101B-9397-08002B2CF9AE}" pid="3" name="KSOProductBuildVer">
    <vt:lpwstr>2052-12.1.0.25225</vt:lpwstr>
  </property>
</Properties>
</file>